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64" r:id="rId4"/>
    <p:sldId id="274" r:id="rId5"/>
    <p:sldId id="275" r:id="rId6"/>
    <p:sldId id="266" r:id="rId7"/>
    <p:sldId id="263" r:id="rId8"/>
    <p:sldId id="258" r:id="rId9"/>
    <p:sldId id="260" r:id="rId10"/>
    <p:sldId id="261" r:id="rId11"/>
    <p:sldId id="267" r:id="rId12"/>
    <p:sldId id="268" r:id="rId13"/>
    <p:sldId id="270" r:id="rId14"/>
    <p:sldId id="271" r:id="rId15"/>
    <p:sldId id="272" r:id="rId16"/>
    <p:sldId id="277" r:id="rId17"/>
    <p:sldId id="281" r:id="rId18"/>
    <p:sldId id="276" r:id="rId19"/>
    <p:sldId id="288" r:id="rId20"/>
    <p:sldId id="284" r:id="rId21"/>
    <p:sldId id="283" r:id="rId22"/>
    <p:sldId id="295" r:id="rId23"/>
    <p:sldId id="296" r:id="rId24"/>
    <p:sldId id="286" r:id="rId25"/>
    <p:sldId id="291" r:id="rId26"/>
    <p:sldId id="279" r:id="rId27"/>
    <p:sldId id="289" r:id="rId28"/>
    <p:sldId id="280" r:id="rId29"/>
    <p:sldId id="293" r:id="rId30"/>
    <p:sldId id="285" r:id="rId31"/>
    <p:sldId id="282" r:id="rId32"/>
    <p:sldId id="294" r:id="rId33"/>
    <p:sldId id="290" r:id="rId3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7B6947-C7E5-624D-B69D-4FB8A7643B80}">
          <p14:sldIdLst>
            <p14:sldId id="256"/>
            <p14:sldId id="257"/>
          </p14:sldIdLst>
        </p14:section>
        <p14:section name="Factors that Induce Stress" id="{00257BAF-9F26-C64F-B9CB-D54246D56A8A}">
          <p14:sldIdLst>
            <p14:sldId id="264"/>
            <p14:sldId id="274"/>
            <p14:sldId id="275"/>
            <p14:sldId id="266"/>
          </p14:sldIdLst>
        </p14:section>
        <p14:section name="Stress Physiology" id="{3C18AF89-5420-8041-B661-B7BDEEF751A7}">
          <p14:sldIdLst>
            <p14:sldId id="263"/>
            <p14:sldId id="258"/>
            <p14:sldId id="260"/>
            <p14:sldId id="261"/>
          </p14:sldIdLst>
        </p14:section>
        <p14:section name="Stress and Eating Habbits" id="{BDCABA86-D036-4F4C-B0B9-22375689862F}">
          <p14:sldIdLst>
            <p14:sldId id="267"/>
            <p14:sldId id="268"/>
            <p14:sldId id="270"/>
            <p14:sldId id="271"/>
            <p14:sldId id="272"/>
            <p14:sldId id="277"/>
            <p14:sldId id="281"/>
            <p14:sldId id="276"/>
            <p14:sldId id="288"/>
            <p14:sldId id="284"/>
            <p14:sldId id="283"/>
            <p14:sldId id="295"/>
            <p14:sldId id="296"/>
            <p14:sldId id="286"/>
            <p14:sldId id="291"/>
            <p14:sldId id="279"/>
            <p14:sldId id="289"/>
            <p14:sldId id="280"/>
            <p14:sldId id="293"/>
            <p14:sldId id="285"/>
            <p14:sldId id="282"/>
            <p14:sldId id="294"/>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24"/>
    <p:restoredTop sz="82598"/>
  </p:normalViewPr>
  <p:slideViewPr>
    <p:cSldViewPr snapToGrid="0" snapToObjects="1">
      <p:cViewPr varScale="1">
        <p:scale>
          <a:sx n="179" d="100"/>
          <a:sy n="179" d="100"/>
        </p:scale>
        <p:origin x="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7BB340-A9A9-E04E-8BAA-3F944BADF95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2E4EB6C-AD55-9442-891E-845F7D7F3D2A}"/>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49B6FD9-0C17-424A-B64A-88EFA096B6F0}" type="datetimeFigureOut">
              <a:rPr lang="en-US" smtClean="0"/>
              <a:t>10/9/18</a:t>
            </a:fld>
            <a:endParaRPr lang="en-US"/>
          </a:p>
        </p:txBody>
      </p:sp>
      <p:sp>
        <p:nvSpPr>
          <p:cNvPr id="4" name="Footer Placeholder 3">
            <a:extLst>
              <a:ext uri="{FF2B5EF4-FFF2-40B4-BE49-F238E27FC236}">
                <a16:creationId xmlns:a16="http://schemas.microsoft.com/office/drawing/2014/main" id="{9A8CFD52-DE74-5C4A-8A9F-030A59B12DC7}"/>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323281A-86ED-2A48-A042-D24E58048E52}"/>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4B70EEA9-0956-1943-A6A2-0174DB1A6E6B}" type="slidenum">
              <a:rPr lang="en-US" smtClean="0"/>
              <a:t>‹#›</a:t>
            </a:fld>
            <a:endParaRPr lang="en-US"/>
          </a:p>
        </p:txBody>
      </p:sp>
    </p:spTree>
    <p:extLst>
      <p:ext uri="{BB962C8B-B14F-4D97-AF65-F5344CB8AC3E}">
        <p14:creationId xmlns:p14="http://schemas.microsoft.com/office/powerpoint/2010/main" val="146115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E1CD404-5A1F-1248-93F8-98A17A16A9A2}" type="datetimeFigureOut">
              <a:rPr lang="en-US" smtClean="0"/>
              <a:t>10/9/18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181FAAF-723E-584A-9354-6274A09CE169}" type="slidenum">
              <a:rPr lang="en-US" smtClean="0"/>
              <a:t>‹#›</a:t>
            </a:fld>
            <a:endParaRPr lang="en-US"/>
          </a:p>
        </p:txBody>
      </p:sp>
    </p:spTree>
    <p:extLst>
      <p:ext uri="{BB962C8B-B14F-4D97-AF65-F5344CB8AC3E}">
        <p14:creationId xmlns:p14="http://schemas.microsoft.com/office/powerpoint/2010/main" val="1769360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initial effects of stress, diverting</a:t>
            </a:r>
            <a:r>
              <a:rPr lang="en-US" baseline="0" dirty="0"/>
              <a:t> energy away from food seeking behavior</a:t>
            </a:r>
          </a:p>
          <a:p>
            <a:r>
              <a:rPr lang="en-US" baseline="0" dirty="0"/>
              <a:t>Ongoing stressful events need more food</a:t>
            </a:r>
            <a:endParaRPr lang="en-US" dirty="0"/>
          </a:p>
        </p:txBody>
      </p:sp>
      <p:sp>
        <p:nvSpPr>
          <p:cNvPr id="4" name="Slide Number Placeholder 3"/>
          <p:cNvSpPr>
            <a:spLocks noGrp="1"/>
          </p:cNvSpPr>
          <p:nvPr>
            <p:ph type="sldNum" sz="quarter" idx="10"/>
          </p:nvPr>
        </p:nvSpPr>
        <p:spPr/>
        <p:txBody>
          <a:bodyPr/>
          <a:lstStyle/>
          <a:p>
            <a:fld id="{F181FAAF-723E-584A-9354-6274A09CE169}" type="slidenum">
              <a:rPr lang="en-US" smtClean="0"/>
              <a:t>8</a:t>
            </a:fld>
            <a:endParaRPr lang="en-US"/>
          </a:p>
        </p:txBody>
      </p:sp>
    </p:spTree>
    <p:extLst>
      <p:ext uri="{BB962C8B-B14F-4D97-AF65-F5344CB8AC3E}">
        <p14:creationId xmlns:p14="http://schemas.microsoft.com/office/powerpoint/2010/main" val="1233805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F181FAAF-723E-584A-9354-6274A09CE169}" type="slidenum">
              <a:rPr lang="en-US" smtClean="0"/>
              <a:t>26</a:t>
            </a:fld>
            <a:endParaRPr lang="en-US"/>
          </a:p>
        </p:txBody>
      </p:sp>
    </p:spTree>
    <p:extLst>
      <p:ext uri="{BB962C8B-B14F-4D97-AF65-F5344CB8AC3E}">
        <p14:creationId xmlns:p14="http://schemas.microsoft.com/office/powerpoint/2010/main" val="1772996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F181FAAF-723E-584A-9354-6274A09CE169}" type="slidenum">
              <a:rPr lang="en-US" smtClean="0"/>
              <a:t>27</a:t>
            </a:fld>
            <a:endParaRPr lang="en-US"/>
          </a:p>
        </p:txBody>
      </p:sp>
    </p:spTree>
    <p:extLst>
      <p:ext uri="{BB962C8B-B14F-4D97-AF65-F5344CB8AC3E}">
        <p14:creationId xmlns:p14="http://schemas.microsoft.com/office/powerpoint/2010/main" val="361327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F181FAAF-723E-584A-9354-6274A09CE169}" type="slidenum">
              <a:rPr lang="en-US" smtClean="0"/>
              <a:t>28</a:t>
            </a:fld>
            <a:endParaRPr lang="en-US"/>
          </a:p>
        </p:txBody>
      </p:sp>
    </p:spTree>
    <p:extLst>
      <p:ext uri="{BB962C8B-B14F-4D97-AF65-F5344CB8AC3E}">
        <p14:creationId xmlns:p14="http://schemas.microsoft.com/office/powerpoint/2010/main" val="2471676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F181FAAF-723E-584A-9354-6274A09CE169}" type="slidenum">
              <a:rPr lang="en-US" smtClean="0"/>
              <a:t>30</a:t>
            </a:fld>
            <a:endParaRPr lang="en-US"/>
          </a:p>
        </p:txBody>
      </p:sp>
    </p:spTree>
    <p:extLst>
      <p:ext uri="{BB962C8B-B14F-4D97-AF65-F5344CB8AC3E}">
        <p14:creationId xmlns:p14="http://schemas.microsoft.com/office/powerpoint/2010/main" val="1613477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F181FAAF-723E-584A-9354-6274A09CE169}" type="slidenum">
              <a:rPr lang="en-US" smtClean="0"/>
              <a:t>31</a:t>
            </a:fld>
            <a:endParaRPr lang="en-US"/>
          </a:p>
        </p:txBody>
      </p:sp>
    </p:spTree>
    <p:extLst>
      <p:ext uri="{BB962C8B-B14F-4D97-AF65-F5344CB8AC3E}">
        <p14:creationId xmlns:p14="http://schemas.microsoft.com/office/powerpoint/2010/main" val="27820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similarities</a:t>
            </a:r>
            <a:r>
              <a:rPr lang="en-US" baseline="0" dirty="0"/>
              <a:t> and differences between cortisol and epinephrine.</a:t>
            </a:r>
          </a:p>
          <a:p>
            <a:endParaRPr lang="en-US" baseline="0" dirty="0"/>
          </a:p>
          <a:p>
            <a:r>
              <a:rPr lang="en-US" baseline="0" dirty="0"/>
              <a:t>Spend some time, talking about why these differences exist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a:t>
            </a:fld>
            <a:endParaRPr lang="en-US"/>
          </a:p>
        </p:txBody>
      </p:sp>
    </p:spTree>
    <p:extLst>
      <p:ext uri="{BB962C8B-B14F-4D97-AF65-F5344CB8AC3E}">
        <p14:creationId xmlns:p14="http://schemas.microsoft.com/office/powerpoint/2010/main" val="1439611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Females report </a:t>
            </a:r>
            <a:r>
              <a:rPr lang="en-US" dirty="0" err="1"/>
              <a:t>hyperphagia</a:t>
            </a:r>
            <a:r>
              <a:rPr lang="en-US" dirty="0"/>
              <a:t> for sweets and chocolate</a:t>
            </a:r>
          </a:p>
          <a:p>
            <a:r>
              <a:rPr lang="en-US" dirty="0"/>
              <a:t>Dieters</a:t>
            </a:r>
            <a:r>
              <a:rPr lang="en-US" baseline="0" dirty="0"/>
              <a:t> were more likely to report </a:t>
            </a:r>
            <a:r>
              <a:rPr lang="en-US" baseline="0" dirty="0" err="1"/>
              <a:t>hyperphagia</a:t>
            </a:r>
            <a:r>
              <a:rPr lang="en-US" baseline="0" dirty="0"/>
              <a:t> for breads</a:t>
            </a:r>
            <a:endParaRPr lang="en-US" dirty="0"/>
          </a:p>
        </p:txBody>
      </p:sp>
      <p:sp>
        <p:nvSpPr>
          <p:cNvPr id="4" name="Slide Number Placeholder 3"/>
          <p:cNvSpPr>
            <a:spLocks noGrp="1"/>
          </p:cNvSpPr>
          <p:nvPr>
            <p:ph type="sldNum" sz="quarter" idx="10"/>
          </p:nvPr>
        </p:nvSpPr>
        <p:spPr/>
        <p:txBody>
          <a:bodyPr/>
          <a:lstStyle/>
          <a:p>
            <a:fld id="{F181FAAF-723E-584A-9354-6274A09CE169}" type="slidenum">
              <a:rPr lang="en-US" smtClean="0"/>
              <a:t>13</a:t>
            </a:fld>
            <a:endParaRPr lang="en-US"/>
          </a:p>
        </p:txBody>
      </p:sp>
    </p:spTree>
    <p:extLst>
      <p:ext uri="{BB962C8B-B14F-4D97-AF65-F5344CB8AC3E}">
        <p14:creationId xmlns:p14="http://schemas.microsoft.com/office/powerpoint/2010/main" val="395572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COBWEBS model</a:t>
            </a:r>
          </a:p>
          <a:p>
            <a:r>
              <a:rPr lang="en-US" dirty="0"/>
              <a:t>Acceptance interventions</a:t>
            </a:r>
            <a:r>
              <a:rPr lang="en-US" baseline="0" dirty="0"/>
              <a:t> such as healthy at any size</a:t>
            </a:r>
            <a:br>
              <a:rPr lang="en-US" baseline="0" dirty="0"/>
            </a:br>
            <a:r>
              <a:rPr lang="en-US" baseline="0" dirty="0"/>
              <a:t>Exercise reduces stress, but stigma is associated with exercise avoidance</a:t>
            </a:r>
          </a:p>
          <a:p>
            <a:endParaRPr lang="en-US" dirty="0"/>
          </a:p>
        </p:txBody>
      </p:sp>
      <p:sp>
        <p:nvSpPr>
          <p:cNvPr id="4" name="Slide Number Placeholder 3"/>
          <p:cNvSpPr>
            <a:spLocks noGrp="1"/>
          </p:cNvSpPr>
          <p:nvPr>
            <p:ph type="sldNum" sz="quarter" idx="10"/>
          </p:nvPr>
        </p:nvSpPr>
        <p:spPr/>
        <p:txBody>
          <a:bodyPr/>
          <a:lstStyle/>
          <a:p>
            <a:fld id="{F181FAAF-723E-584A-9354-6274A09CE169}" type="slidenum">
              <a:rPr lang="en-US" smtClean="0"/>
              <a:t>14</a:t>
            </a:fld>
            <a:endParaRPr lang="en-US"/>
          </a:p>
        </p:txBody>
      </p:sp>
    </p:spTree>
    <p:extLst>
      <p:ext uri="{BB962C8B-B14F-4D97-AF65-F5344CB8AC3E}">
        <p14:creationId xmlns:p14="http://schemas.microsoft.com/office/powerpoint/2010/main" val="104733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F181FAAF-723E-584A-9354-6274A09CE169}" type="slidenum">
              <a:rPr lang="en-US" smtClean="0"/>
              <a:t>17</a:t>
            </a:fld>
            <a:endParaRPr lang="en-US"/>
          </a:p>
        </p:txBody>
      </p:sp>
    </p:spTree>
    <p:extLst>
      <p:ext uri="{BB962C8B-B14F-4D97-AF65-F5344CB8AC3E}">
        <p14:creationId xmlns:p14="http://schemas.microsoft.com/office/powerpoint/2010/main" val="2665476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F181FAAF-723E-584A-9354-6274A09CE169}" type="slidenum">
              <a:rPr lang="en-US" smtClean="0"/>
              <a:t>19</a:t>
            </a:fld>
            <a:endParaRPr lang="en-US"/>
          </a:p>
        </p:txBody>
      </p:sp>
    </p:spTree>
    <p:extLst>
      <p:ext uri="{BB962C8B-B14F-4D97-AF65-F5344CB8AC3E}">
        <p14:creationId xmlns:p14="http://schemas.microsoft.com/office/powerpoint/2010/main" val="182694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F181FAAF-723E-584A-9354-6274A09CE169}" type="slidenum">
              <a:rPr lang="en-US" smtClean="0"/>
              <a:t>20</a:t>
            </a:fld>
            <a:endParaRPr lang="en-US"/>
          </a:p>
        </p:txBody>
      </p:sp>
    </p:spTree>
    <p:extLst>
      <p:ext uri="{BB962C8B-B14F-4D97-AF65-F5344CB8AC3E}">
        <p14:creationId xmlns:p14="http://schemas.microsoft.com/office/powerpoint/2010/main" val="306158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F181FAAF-723E-584A-9354-6274A09CE169}" type="slidenum">
              <a:rPr lang="en-US" smtClean="0"/>
              <a:t>21</a:t>
            </a:fld>
            <a:endParaRPr lang="en-US"/>
          </a:p>
        </p:txBody>
      </p:sp>
    </p:spTree>
    <p:extLst>
      <p:ext uri="{BB962C8B-B14F-4D97-AF65-F5344CB8AC3E}">
        <p14:creationId xmlns:p14="http://schemas.microsoft.com/office/powerpoint/2010/main" val="3507384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F181FAAF-723E-584A-9354-6274A09CE169}" type="slidenum">
              <a:rPr lang="en-US" smtClean="0"/>
              <a:t>24</a:t>
            </a:fld>
            <a:endParaRPr lang="en-US"/>
          </a:p>
        </p:txBody>
      </p:sp>
    </p:spTree>
    <p:extLst>
      <p:ext uri="{BB962C8B-B14F-4D97-AF65-F5344CB8AC3E}">
        <p14:creationId xmlns:p14="http://schemas.microsoft.com/office/powerpoint/2010/main" val="229569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C211D8-121E-8544-9191-26E985628F1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C211D8-121E-8544-9191-26E985628F1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C211D8-121E-8544-9191-26E985628F1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C211D8-121E-8544-9191-26E985628F1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C211D8-121E-8544-9191-26E985628F1F}" type="datetimeFigureOut">
              <a:rPr lang="en-US" smtClean="0"/>
              <a:t>10/9/18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C211D8-121E-8544-9191-26E985628F1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C211D8-121E-8544-9191-26E985628F1F}" type="datetimeFigureOut">
              <a:rPr lang="en-US" smtClean="0"/>
              <a:t>10/9/18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C211D8-121E-8544-9191-26E985628F1F}" type="datetimeFigureOut">
              <a:rPr lang="en-US" smtClean="0"/>
              <a:t>10/9/18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C211D8-121E-8544-9191-26E985628F1F}" type="datetimeFigureOut">
              <a:rPr lang="en-US" smtClean="0"/>
              <a:t>10/9/18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C211D8-121E-8544-9191-26E985628F1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C211D8-121E-8544-9191-26E985628F1F}" type="datetimeFigureOut">
              <a:rPr lang="en-US" smtClean="0"/>
              <a:t>10/9/18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26FE27-37F5-B342-9A0B-BF4EB55D22B3}"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211D8-121E-8544-9191-26E985628F1F}" type="datetimeFigureOut">
              <a:rPr lang="en-US" smtClean="0"/>
              <a:t>10/9/18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6FE27-37F5-B342-9A0B-BF4EB55D22B3}"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Physiological Role of Stress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Physiological effects of cortisol</a:t>
            </a:r>
          </a:p>
        </p:txBody>
      </p:sp>
      <p:sp>
        <p:nvSpPr>
          <p:cNvPr id="3" name="Content Placeholder 2"/>
          <p:cNvSpPr>
            <a:spLocks noGrp="1"/>
          </p:cNvSpPr>
          <p:nvPr>
            <p:ph sz="half" idx="1"/>
          </p:nvPr>
        </p:nvSpPr>
        <p:spPr>
          <a:xfrm>
            <a:off x="838200" y="1825625"/>
            <a:ext cx="5619750" cy="4351338"/>
          </a:xfrm>
        </p:spPr>
        <p:txBody>
          <a:bodyPr/>
          <a:lstStyle/>
          <a:p>
            <a:r>
              <a:rPr lang="en-US" dirty="0"/>
              <a:t>Increased blood glucose</a:t>
            </a:r>
          </a:p>
          <a:p>
            <a:r>
              <a:rPr lang="en-US" dirty="0"/>
              <a:t>Muscle breakdown (weakness)</a:t>
            </a:r>
          </a:p>
          <a:p>
            <a:r>
              <a:rPr lang="en-US" dirty="0"/>
              <a:t>Fat redistribution</a:t>
            </a:r>
          </a:p>
          <a:p>
            <a:pPr lvl="1"/>
            <a:r>
              <a:rPr lang="en-US" dirty="0"/>
              <a:t>Increased liver fat</a:t>
            </a:r>
          </a:p>
          <a:p>
            <a:r>
              <a:rPr lang="en-US" dirty="0"/>
              <a:t>Increased sensitivity to adrenaline</a:t>
            </a:r>
          </a:p>
          <a:p>
            <a:r>
              <a:rPr lang="en-US" dirty="0"/>
              <a:t>Increased appetite</a:t>
            </a:r>
          </a:p>
        </p:txBody>
      </p:sp>
      <p:pic>
        <p:nvPicPr>
          <p:cNvPr id="5" name="Picture 4" descr="cortisol-gluc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940" y="1505585"/>
            <a:ext cx="3128400" cy="3956778"/>
          </a:xfrm>
          <a:prstGeom prst="rect">
            <a:avLst/>
          </a:prstGeom>
        </p:spPr>
      </p:pic>
    </p:spTree>
    <p:extLst>
      <p:ext uri="{BB962C8B-B14F-4D97-AF65-F5344CB8AC3E}">
        <p14:creationId xmlns:p14="http://schemas.microsoft.com/office/powerpoint/2010/main" val="6269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Cortisol and Eating</a:t>
            </a:r>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90651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of Chronic Stress on Appetite</a:t>
            </a:r>
          </a:p>
        </p:txBody>
      </p:sp>
      <p:sp>
        <p:nvSpPr>
          <p:cNvPr id="5" name="Content Placeholder 4"/>
          <p:cNvSpPr>
            <a:spLocks noGrp="1"/>
          </p:cNvSpPr>
          <p:nvPr>
            <p:ph idx="1"/>
          </p:nvPr>
        </p:nvSpPr>
        <p:spPr>
          <a:xfrm>
            <a:off x="838200" y="1825625"/>
            <a:ext cx="4233863" cy="4351338"/>
          </a:xfrm>
        </p:spPr>
        <p:txBody>
          <a:bodyPr/>
          <a:lstStyle/>
          <a:p>
            <a:r>
              <a:rPr lang="en-US" dirty="0"/>
              <a:t>Effects on energy expenditure mediated by reductions in muscle</a:t>
            </a:r>
          </a:p>
          <a:p>
            <a:r>
              <a:rPr lang="en-US" dirty="0"/>
              <a:t>Stress or prescribed glucocorticoids have a strong </a:t>
            </a:r>
            <a:r>
              <a:rPr lang="en-US" dirty="0" err="1"/>
              <a:t>hyperphagic</a:t>
            </a:r>
            <a:r>
              <a:rPr lang="en-US" dirty="0"/>
              <a:t> effect</a:t>
            </a:r>
          </a:p>
        </p:txBody>
      </p:sp>
      <p:pic>
        <p:nvPicPr>
          <p:cNvPr id="6" name="Picture 5"/>
          <p:cNvPicPr>
            <a:picLocks noChangeAspect="1"/>
          </p:cNvPicPr>
          <p:nvPr/>
        </p:nvPicPr>
        <p:blipFill rotWithShape="1">
          <a:blip r:embed="rId2"/>
          <a:srcRect b="50667"/>
          <a:stretch/>
        </p:blipFill>
        <p:spPr>
          <a:xfrm>
            <a:off x="6245224" y="1690688"/>
            <a:ext cx="4559300" cy="3170238"/>
          </a:xfrm>
          <a:prstGeom prst="rect">
            <a:avLst/>
          </a:prstGeom>
        </p:spPr>
      </p:pic>
      <p:sp>
        <p:nvSpPr>
          <p:cNvPr id="7" name="TextBox 6"/>
          <p:cNvSpPr txBox="1"/>
          <p:nvPr/>
        </p:nvSpPr>
        <p:spPr>
          <a:xfrm>
            <a:off x="6444635" y="5057775"/>
            <a:ext cx="4909165" cy="646331"/>
          </a:xfrm>
          <a:prstGeom prst="rect">
            <a:avLst/>
          </a:prstGeom>
          <a:noFill/>
        </p:spPr>
        <p:txBody>
          <a:bodyPr wrap="square" rtlCol="0">
            <a:spAutoFit/>
          </a:bodyPr>
          <a:lstStyle/>
          <a:p>
            <a:pPr algn="ctr"/>
            <a:r>
              <a:rPr lang="en-US" dirty="0"/>
              <a:t>Response to injected </a:t>
            </a:r>
            <a:r>
              <a:rPr lang="en-US" dirty="0" err="1"/>
              <a:t>Corticotropin</a:t>
            </a:r>
            <a:r>
              <a:rPr lang="en-US" dirty="0"/>
              <a:t> Releasing Hormone (CRH) in humans</a:t>
            </a:r>
          </a:p>
        </p:txBody>
      </p:sp>
    </p:spTree>
    <p:extLst>
      <p:ext uri="{BB962C8B-B14F-4D97-AF65-F5344CB8AC3E}">
        <p14:creationId xmlns:p14="http://schemas.microsoft.com/office/powerpoint/2010/main" val="144400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Variation in Stress-Eating Responses</a:t>
            </a:r>
          </a:p>
        </p:txBody>
      </p:sp>
      <p:pic>
        <p:nvPicPr>
          <p:cNvPr id="5" name="Picture 4"/>
          <p:cNvPicPr>
            <a:picLocks noChangeAspect="1"/>
          </p:cNvPicPr>
          <p:nvPr/>
        </p:nvPicPr>
        <p:blipFill>
          <a:blip r:embed="rId3"/>
          <a:stretch>
            <a:fillRect/>
          </a:stretch>
        </p:blipFill>
        <p:spPr>
          <a:xfrm>
            <a:off x="3931813" y="1348557"/>
            <a:ext cx="4749800" cy="2298700"/>
          </a:xfrm>
          <a:prstGeom prst="rect">
            <a:avLst/>
          </a:prstGeom>
        </p:spPr>
      </p:pic>
      <p:sp>
        <p:nvSpPr>
          <p:cNvPr id="6" name="TextBox 5"/>
          <p:cNvSpPr txBox="1"/>
          <p:nvPr/>
        </p:nvSpPr>
        <p:spPr>
          <a:xfrm>
            <a:off x="4943051" y="3432041"/>
            <a:ext cx="2825774" cy="646331"/>
          </a:xfrm>
          <a:prstGeom prst="rect">
            <a:avLst/>
          </a:prstGeom>
          <a:noFill/>
        </p:spPr>
        <p:txBody>
          <a:bodyPr wrap="none" rtlCol="0">
            <a:spAutoFit/>
          </a:bodyPr>
          <a:lstStyle/>
          <a:p>
            <a:r>
              <a:rPr lang="en-US" dirty="0"/>
              <a:t>Men: 33.9% ate more food</a:t>
            </a:r>
          </a:p>
          <a:p>
            <a:r>
              <a:rPr lang="en-US" dirty="0"/>
              <a:t>Women: 55% ate more food</a:t>
            </a:r>
          </a:p>
        </p:txBody>
      </p:sp>
      <p:pic>
        <p:nvPicPr>
          <p:cNvPr id="7" name="Picture 6"/>
          <p:cNvPicPr>
            <a:picLocks noChangeAspect="1"/>
          </p:cNvPicPr>
          <p:nvPr/>
        </p:nvPicPr>
        <p:blipFill rotWithShape="1">
          <a:blip r:embed="rId4"/>
          <a:srcRect t="4498"/>
          <a:stretch/>
        </p:blipFill>
        <p:spPr>
          <a:xfrm>
            <a:off x="2918941" y="4244999"/>
            <a:ext cx="7315200" cy="2486401"/>
          </a:xfrm>
          <a:prstGeom prst="rect">
            <a:avLst/>
          </a:prstGeom>
        </p:spPr>
      </p:pic>
      <p:sp>
        <p:nvSpPr>
          <p:cNvPr id="8" name="Rectangle 7"/>
          <p:cNvSpPr/>
          <p:nvPr/>
        </p:nvSpPr>
        <p:spPr>
          <a:xfrm>
            <a:off x="8133832" y="5630917"/>
            <a:ext cx="1571625" cy="570651"/>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56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Associations between Stress and Weight Stigma</a:t>
            </a:r>
          </a:p>
        </p:txBody>
      </p:sp>
      <p:sp>
        <p:nvSpPr>
          <p:cNvPr id="4" name="Content Placeholder 3"/>
          <p:cNvSpPr>
            <a:spLocks noGrp="1"/>
          </p:cNvSpPr>
          <p:nvPr>
            <p:ph idx="1"/>
          </p:nvPr>
        </p:nvSpPr>
        <p:spPr>
          <a:xfrm>
            <a:off x="6200774" y="1825625"/>
            <a:ext cx="5153025" cy="4351338"/>
          </a:xfrm>
        </p:spPr>
        <p:txBody>
          <a:bodyPr/>
          <a:lstStyle/>
          <a:p>
            <a:r>
              <a:rPr lang="en-US" dirty="0"/>
              <a:t>Cycle of obesity/stigma/stress</a:t>
            </a:r>
          </a:p>
          <a:p>
            <a:r>
              <a:rPr lang="en-US" dirty="0"/>
              <a:t>Increased adiposity makes us more sensitive to cortisol</a:t>
            </a:r>
          </a:p>
          <a:p>
            <a:r>
              <a:rPr lang="en-US" dirty="0"/>
              <a:t>Think of some strategies for breaking this cycle</a:t>
            </a:r>
          </a:p>
          <a:p>
            <a:pPr lvl="1"/>
            <a:r>
              <a:rPr lang="en-US" dirty="0"/>
              <a:t>Weight loss</a:t>
            </a:r>
          </a:p>
          <a:p>
            <a:pPr lvl="1"/>
            <a:r>
              <a:rPr lang="en-US" dirty="0"/>
              <a:t>Exercise</a:t>
            </a:r>
          </a:p>
          <a:p>
            <a:pPr lvl="1"/>
            <a:r>
              <a:rPr lang="en-US" dirty="0"/>
              <a:t>Self-perception of body weight</a:t>
            </a:r>
          </a:p>
          <a:p>
            <a:pPr lvl="1"/>
            <a:r>
              <a:rPr lang="en-US" dirty="0"/>
              <a:t>Acceptance interventions</a:t>
            </a:r>
          </a:p>
          <a:p>
            <a:pPr lvl="1"/>
            <a:endParaRPr lang="en-US" dirty="0"/>
          </a:p>
        </p:txBody>
      </p:sp>
      <p:pic>
        <p:nvPicPr>
          <p:cNvPr id="5" name="Picture 4"/>
          <p:cNvPicPr>
            <a:picLocks noChangeAspect="1"/>
          </p:cNvPicPr>
          <p:nvPr/>
        </p:nvPicPr>
        <p:blipFill>
          <a:blip r:embed="rId3"/>
          <a:stretch>
            <a:fillRect/>
          </a:stretch>
        </p:blipFill>
        <p:spPr>
          <a:xfrm>
            <a:off x="1625849" y="1572993"/>
            <a:ext cx="2814329" cy="1994072"/>
          </a:xfrm>
          <a:prstGeom prst="rect">
            <a:avLst/>
          </a:prstGeom>
        </p:spPr>
      </p:pic>
      <p:sp>
        <p:nvSpPr>
          <p:cNvPr id="6" name="Rectangle 5"/>
          <p:cNvSpPr/>
          <p:nvPr/>
        </p:nvSpPr>
        <p:spPr>
          <a:xfrm>
            <a:off x="6324599" y="4097215"/>
            <a:ext cx="5029200" cy="266594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A52F63-5916-6B49-AD72-FE6D5E83B410}"/>
              </a:ext>
            </a:extLst>
          </p:cNvPr>
          <p:cNvPicPr>
            <a:picLocks noChangeAspect="1"/>
          </p:cNvPicPr>
          <p:nvPr/>
        </p:nvPicPr>
        <p:blipFill>
          <a:blip r:embed="rId4"/>
          <a:stretch>
            <a:fillRect/>
          </a:stretch>
        </p:blipFill>
        <p:spPr>
          <a:xfrm>
            <a:off x="1592938" y="3684760"/>
            <a:ext cx="2880152" cy="3173240"/>
          </a:xfrm>
          <a:prstGeom prst="rect">
            <a:avLst/>
          </a:prstGeom>
        </p:spPr>
      </p:pic>
    </p:spTree>
    <p:extLst>
      <p:ext uri="{BB962C8B-B14F-4D97-AF65-F5344CB8AC3E}">
        <p14:creationId xmlns:p14="http://schemas.microsoft.com/office/powerpoint/2010/main" val="126876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0" nodeType="clickEffect">
                                  <p:stCondLst>
                                    <p:cond delay="0"/>
                                  </p:stCondLst>
                                  <p:childTnLst>
                                    <p:animEffect transition="out" filter="blinds(horizontal)">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Describe the physiological mechanisms of chronic and acute stress responses</a:t>
            </a:r>
          </a:p>
          <a:p>
            <a:r>
              <a:rPr lang="en-US" dirty="0"/>
              <a:t>Explain how physiological changes associated with stress can are linked to appetite, fat mobilization and diabetes</a:t>
            </a:r>
          </a:p>
          <a:p>
            <a:r>
              <a:rPr lang="en-US" dirty="0"/>
              <a:t>Understand the relationship between endogenous mediators of stress and commonly prescribed glucocorticoid medications</a:t>
            </a:r>
          </a:p>
          <a:p>
            <a:r>
              <a:rPr lang="en-US" dirty="0"/>
              <a:t>Evaluate the role of weight stigma and chronic stress in obesity</a:t>
            </a:r>
          </a:p>
          <a:p>
            <a:r>
              <a:rPr lang="en-US" dirty="0"/>
              <a:t>Describe the links between adverse childhood events on the risk of obesity</a:t>
            </a:r>
          </a:p>
        </p:txBody>
      </p:sp>
    </p:spTree>
    <p:extLst>
      <p:ext uri="{BB962C8B-B14F-4D97-AF65-F5344CB8AC3E}">
        <p14:creationId xmlns:p14="http://schemas.microsoft.com/office/powerpoint/2010/main" val="190884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0C4699-4212-AE4A-A1D1-9493E3DCFE8E}"/>
              </a:ext>
            </a:extLst>
          </p:cNvPr>
          <p:cNvSpPr>
            <a:spLocks noGrp="1"/>
          </p:cNvSpPr>
          <p:nvPr>
            <p:ph type="title"/>
          </p:nvPr>
        </p:nvSpPr>
        <p:spPr/>
        <p:txBody>
          <a:bodyPr/>
          <a:lstStyle/>
          <a:p>
            <a:r>
              <a:rPr lang="en-US" dirty="0"/>
              <a:t>Exam Review</a:t>
            </a:r>
          </a:p>
        </p:txBody>
      </p:sp>
      <p:sp>
        <p:nvSpPr>
          <p:cNvPr id="5" name="Text Placeholder 4">
            <a:extLst>
              <a:ext uri="{FF2B5EF4-FFF2-40B4-BE49-F238E27FC236}">
                <a16:creationId xmlns:a16="http://schemas.microsoft.com/office/drawing/2014/main" id="{EBF61A3A-F97E-DD43-9A0C-96756F11E37D}"/>
              </a:ext>
            </a:extLst>
          </p:cNvPr>
          <p:cNvSpPr>
            <a:spLocks noGrp="1"/>
          </p:cNvSpPr>
          <p:nvPr>
            <p:ph type="body" idx="1"/>
          </p:nvPr>
        </p:nvSpPr>
        <p:spPr/>
        <p:txBody>
          <a:bodyPr/>
          <a:lstStyle/>
          <a:p>
            <a:r>
              <a:rPr lang="en-US" dirty="0"/>
              <a:t>Format is:</a:t>
            </a:r>
          </a:p>
          <a:p>
            <a:r>
              <a:rPr lang="en-US" dirty="0"/>
              <a:t>27 Multiple Choice  worth 2 points each</a:t>
            </a:r>
          </a:p>
          <a:p>
            <a:r>
              <a:rPr lang="en-US" dirty="0"/>
              <a:t>7 Short Answer Questions worth 32 points total</a:t>
            </a:r>
          </a:p>
        </p:txBody>
      </p:sp>
    </p:spTree>
    <p:extLst>
      <p:ext uri="{BB962C8B-B14F-4D97-AF65-F5344CB8AC3E}">
        <p14:creationId xmlns:p14="http://schemas.microsoft.com/office/powerpoint/2010/main" val="202190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ADBF2-E1C4-B34D-81AE-A3323ADD582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DD21825-882F-3F4D-BB44-A1B16B0BB32D}"/>
              </a:ext>
            </a:extLst>
          </p:cNvPr>
          <p:cNvSpPr>
            <a:spLocks noGrp="1"/>
          </p:cNvSpPr>
          <p:nvPr>
            <p:ph idx="1"/>
          </p:nvPr>
        </p:nvSpPr>
        <p:spPr/>
        <p:txBody>
          <a:bodyPr/>
          <a:lstStyle/>
          <a:p>
            <a:pPr marL="0" indent="0" fontAlgn="base">
              <a:buNone/>
            </a:pPr>
            <a:r>
              <a:rPr lang="en-US" dirty="0"/>
              <a:t>On what basis do twin studies help us identify V</a:t>
            </a:r>
            <a:r>
              <a:rPr lang="en-US" sz="3600" baseline="-25000" dirty="0"/>
              <a:t>g</a:t>
            </a:r>
            <a:r>
              <a:rPr lang="en-US" dirty="0"/>
              <a:t>?</a:t>
            </a:r>
            <a:endParaRPr lang="en-US" sz="3200" dirty="0"/>
          </a:p>
          <a:p>
            <a:pPr marL="914400" lvl="1" indent="-457200" fontAlgn="base">
              <a:buFont typeface="+mj-lt"/>
              <a:buAutoNum type="alphaUcPeriod"/>
            </a:pPr>
            <a:r>
              <a:rPr lang="en-US" dirty="0"/>
              <a:t>Identical twins always have the same environment</a:t>
            </a:r>
          </a:p>
          <a:p>
            <a:pPr marL="914400" lvl="1" indent="-457200" fontAlgn="base">
              <a:buFont typeface="+mj-lt"/>
              <a:buAutoNum type="alphaUcPeriod"/>
            </a:pPr>
            <a:r>
              <a:rPr lang="en-US" dirty="0"/>
              <a:t>Fraternal twins share no genetic factors</a:t>
            </a:r>
          </a:p>
          <a:p>
            <a:pPr marL="914400" lvl="1" indent="-457200" fontAlgn="base">
              <a:buFont typeface="+mj-lt"/>
              <a:buAutoNum type="alphaUcPeriod"/>
            </a:pPr>
            <a:r>
              <a:rPr lang="en-US" dirty="0"/>
              <a:t>Identical twins when separated can have shared genetics but may not have a shared environment</a:t>
            </a:r>
          </a:p>
          <a:p>
            <a:pPr marL="914400" lvl="1" indent="-457200" fontAlgn="base">
              <a:buFont typeface="+mj-lt"/>
              <a:buAutoNum type="alphaUcPeriod"/>
            </a:pPr>
            <a:r>
              <a:rPr lang="en-US" dirty="0"/>
              <a:t>Twin studies do not help determine V</a:t>
            </a:r>
            <a:r>
              <a:rPr lang="en-US" sz="3600" baseline="-25000" dirty="0"/>
              <a:t>g</a:t>
            </a:r>
            <a:endParaRPr lang="en-US" sz="3600" dirty="0"/>
          </a:p>
        </p:txBody>
      </p:sp>
    </p:spTree>
    <p:extLst>
      <p:ext uri="{BB962C8B-B14F-4D97-AF65-F5344CB8AC3E}">
        <p14:creationId xmlns:p14="http://schemas.microsoft.com/office/powerpoint/2010/main" val="106325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vs Shared Environment</a:t>
            </a:r>
          </a:p>
        </p:txBody>
      </p:sp>
      <p:sp>
        <p:nvSpPr>
          <p:cNvPr id="5" name="Content Placeholder 4"/>
          <p:cNvSpPr>
            <a:spLocks noGrp="1"/>
          </p:cNvSpPr>
          <p:nvPr>
            <p:ph idx="1"/>
          </p:nvPr>
        </p:nvSpPr>
        <p:spPr/>
        <p:txBody>
          <a:bodyPr/>
          <a:lstStyle/>
          <a:p>
            <a:r>
              <a:rPr lang="en-US" dirty="0"/>
              <a:t>Familial (</a:t>
            </a:r>
            <a:r>
              <a:rPr lang="en-US" dirty="0" err="1"/>
              <a:t>V</a:t>
            </a:r>
            <a:r>
              <a:rPr lang="en-US" baseline="-25000" dirty="0" err="1"/>
              <a:t>e</a:t>
            </a:r>
            <a:r>
              <a:rPr lang="en-US" dirty="0"/>
              <a:t> + V</a:t>
            </a:r>
            <a:r>
              <a:rPr lang="en-US" baseline="-25000" dirty="0"/>
              <a:t>g</a:t>
            </a:r>
            <a:r>
              <a:rPr lang="en-US" dirty="0"/>
              <a:t>)</a:t>
            </a:r>
          </a:p>
          <a:p>
            <a:pPr lvl="1"/>
            <a:r>
              <a:rPr lang="en-US" dirty="0"/>
              <a:t>Traits are shared by relatives for any reason</a:t>
            </a:r>
          </a:p>
          <a:p>
            <a:r>
              <a:rPr lang="en-US" dirty="0"/>
              <a:t>Genetic (V</a:t>
            </a:r>
            <a:r>
              <a:rPr lang="en-US" baseline="-25000" dirty="0"/>
              <a:t>g</a:t>
            </a:r>
            <a:r>
              <a:rPr lang="en-US" dirty="0"/>
              <a:t>)</a:t>
            </a:r>
          </a:p>
          <a:p>
            <a:pPr lvl="1"/>
            <a:r>
              <a:rPr lang="en-US" dirty="0"/>
              <a:t>Similarities arise from </a:t>
            </a:r>
            <a:r>
              <a:rPr lang="en-US" b="1" dirty="0"/>
              <a:t>shared genotypes</a:t>
            </a:r>
          </a:p>
          <a:p>
            <a:pPr marL="457200" lvl="1" indent="0">
              <a:buNone/>
            </a:pPr>
            <a:endParaRPr lang="en-US" b="1" dirty="0"/>
          </a:p>
          <a:p>
            <a:r>
              <a:rPr lang="en-US" b="1" dirty="0"/>
              <a:t>Activity: </a:t>
            </a:r>
            <a:r>
              <a:rPr lang="en-US" dirty="0"/>
              <a:t>List some aspects of obesity that you think would be </a:t>
            </a:r>
            <a:r>
              <a:rPr lang="en-US" u="sng" dirty="0"/>
              <a:t>heritable</a:t>
            </a:r>
            <a:r>
              <a:rPr lang="en-US" dirty="0"/>
              <a:t> vs </a:t>
            </a:r>
            <a:r>
              <a:rPr lang="en-US" u="sng" dirty="0"/>
              <a:t>shared environment</a:t>
            </a:r>
            <a:r>
              <a:rPr lang="en-US" dirty="0"/>
              <a:t> vs </a:t>
            </a:r>
            <a:r>
              <a:rPr lang="en-US" u="sng" dirty="0"/>
              <a:t>non-heritable.</a:t>
            </a:r>
            <a:endParaRPr lang="en-US" dirty="0"/>
          </a:p>
        </p:txBody>
      </p:sp>
    </p:spTree>
    <p:extLst>
      <p:ext uri="{BB962C8B-B14F-4D97-AF65-F5344CB8AC3E}">
        <p14:creationId xmlns:p14="http://schemas.microsoft.com/office/powerpoint/2010/main" val="335916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linds(horizontal)">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801C-4D5B-354E-A2A9-AA926A37D1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986EB5-9EA0-9042-9EA1-43BCBD5FB283}"/>
              </a:ext>
            </a:extLst>
          </p:cNvPr>
          <p:cNvSpPr>
            <a:spLocks noGrp="1"/>
          </p:cNvSpPr>
          <p:nvPr>
            <p:ph idx="1"/>
          </p:nvPr>
        </p:nvSpPr>
        <p:spPr/>
        <p:txBody>
          <a:bodyPr/>
          <a:lstStyle/>
          <a:p>
            <a:pPr marL="0" indent="0" fontAlgn="base">
              <a:buNone/>
            </a:pPr>
            <a:r>
              <a:rPr lang="en-US" dirty="0"/>
              <a:t>Which of these is </a:t>
            </a:r>
            <a:r>
              <a:rPr lang="en-US" b="1" u="sng" dirty="0"/>
              <a:t>least likely</a:t>
            </a:r>
            <a:r>
              <a:rPr lang="en-US" dirty="0"/>
              <a:t> to be a component of familial heredity of obesity?</a:t>
            </a:r>
            <a:endParaRPr lang="en-US" sz="3200" dirty="0"/>
          </a:p>
          <a:p>
            <a:pPr marL="914400" lvl="1" indent="-457200" fontAlgn="base">
              <a:buFont typeface="+mj-lt"/>
              <a:buAutoNum type="alphaUcPeriod"/>
            </a:pPr>
            <a:r>
              <a:rPr lang="en-US" dirty="0"/>
              <a:t>Shared genotypes</a:t>
            </a:r>
          </a:p>
          <a:p>
            <a:pPr marL="914400" lvl="1" indent="-457200" fontAlgn="base">
              <a:buFont typeface="+mj-lt"/>
              <a:buAutoNum type="alphaUcPeriod"/>
            </a:pPr>
            <a:r>
              <a:rPr lang="en-US" dirty="0"/>
              <a:t>Shared cultural norms</a:t>
            </a:r>
          </a:p>
          <a:p>
            <a:pPr marL="914400" lvl="1" indent="-457200" fontAlgn="base">
              <a:buFont typeface="+mj-lt"/>
              <a:buAutoNum type="alphaUcPeriod"/>
            </a:pPr>
            <a:r>
              <a:rPr lang="en-US" dirty="0"/>
              <a:t>Medication use</a:t>
            </a:r>
          </a:p>
          <a:p>
            <a:pPr marL="914400" lvl="1" indent="-457200" fontAlgn="base">
              <a:buFont typeface="+mj-lt"/>
              <a:buAutoNum type="alphaUcPeriod"/>
            </a:pPr>
            <a:r>
              <a:rPr lang="en-US" dirty="0"/>
              <a:t>Local environment</a:t>
            </a:r>
          </a:p>
          <a:p>
            <a:endParaRPr lang="en-US" dirty="0"/>
          </a:p>
        </p:txBody>
      </p:sp>
    </p:spTree>
    <p:extLst>
      <p:ext uri="{BB962C8B-B14F-4D97-AF65-F5344CB8AC3E}">
        <p14:creationId xmlns:p14="http://schemas.microsoft.com/office/powerpoint/2010/main" val="248915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dirty="0"/>
              <a:t>Describe the physiological mechanisms of chronic and acute stress responses</a:t>
            </a:r>
          </a:p>
          <a:p>
            <a:r>
              <a:rPr lang="en-US" dirty="0"/>
              <a:t>Explain how physiological changes associated with stress can are linked to appetite, fat mobilization and diabetes</a:t>
            </a:r>
          </a:p>
          <a:p>
            <a:r>
              <a:rPr lang="en-US" dirty="0"/>
              <a:t>Understand the relationship between endogenous mediators of stress and commonly prescribed glucocorticoid medications</a:t>
            </a:r>
          </a:p>
          <a:p>
            <a:r>
              <a:rPr lang="en-US" dirty="0"/>
              <a:t>Evaluate the role of weight stigma and chronic stress in obesity</a:t>
            </a:r>
          </a:p>
          <a:p>
            <a:r>
              <a:rPr lang="en-US" dirty="0"/>
              <a:t>Describe the links between adverse childhood events on the risk of obesity</a:t>
            </a:r>
          </a:p>
        </p:txBody>
      </p:sp>
    </p:spTree>
    <p:extLst>
      <p:ext uri="{BB962C8B-B14F-4D97-AF65-F5344CB8AC3E}">
        <p14:creationId xmlns:p14="http://schemas.microsoft.com/office/powerpoint/2010/main" val="206619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8B4B-2339-2548-A462-98FE0C56EC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1BA531-9A15-9741-9FA1-F715A711747B}"/>
              </a:ext>
            </a:extLst>
          </p:cNvPr>
          <p:cNvSpPr>
            <a:spLocks noGrp="1"/>
          </p:cNvSpPr>
          <p:nvPr>
            <p:ph idx="1"/>
          </p:nvPr>
        </p:nvSpPr>
        <p:spPr/>
        <p:txBody>
          <a:bodyPr/>
          <a:lstStyle/>
          <a:p>
            <a:pPr marL="0" indent="0" fontAlgn="base">
              <a:buNone/>
            </a:pPr>
            <a:r>
              <a:rPr lang="en-US" dirty="0"/>
              <a:t>According to the data presented in class, which of these foods is associated with the lowest risk of weight gain?</a:t>
            </a:r>
            <a:endParaRPr lang="en-US" sz="3200" dirty="0"/>
          </a:p>
          <a:p>
            <a:pPr marL="914400" lvl="1" indent="-457200" fontAlgn="base">
              <a:buFont typeface="+mj-lt"/>
              <a:buAutoNum type="alphaUcPeriod"/>
            </a:pPr>
            <a:r>
              <a:rPr lang="en-US" dirty="0"/>
              <a:t>White rice</a:t>
            </a:r>
          </a:p>
          <a:p>
            <a:pPr marL="914400" lvl="1" indent="-457200" fontAlgn="base">
              <a:buFont typeface="+mj-lt"/>
              <a:buAutoNum type="alphaUcPeriod"/>
            </a:pPr>
            <a:r>
              <a:rPr lang="en-US" dirty="0"/>
              <a:t>100% orange juice</a:t>
            </a:r>
          </a:p>
          <a:p>
            <a:pPr marL="914400" lvl="1" indent="-457200" fontAlgn="base">
              <a:buFont typeface="+mj-lt"/>
              <a:buAutoNum type="alphaUcPeriod"/>
            </a:pPr>
            <a:r>
              <a:rPr lang="en-US" dirty="0"/>
              <a:t>Baked potato</a:t>
            </a:r>
          </a:p>
          <a:p>
            <a:pPr marL="914400" lvl="1" indent="-457200" fontAlgn="base">
              <a:buFont typeface="+mj-lt"/>
              <a:buAutoNum type="alphaUcPeriod"/>
            </a:pPr>
            <a:r>
              <a:rPr lang="en-US" dirty="0"/>
              <a:t>Walnuts </a:t>
            </a:r>
          </a:p>
          <a:p>
            <a:endParaRPr lang="en-US" dirty="0"/>
          </a:p>
        </p:txBody>
      </p:sp>
    </p:spTree>
    <p:extLst>
      <p:ext uri="{BB962C8B-B14F-4D97-AF65-F5344CB8AC3E}">
        <p14:creationId xmlns:p14="http://schemas.microsoft.com/office/powerpoint/2010/main" val="81939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2EB2-5379-354F-9C61-AFDB73EA48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45CD0D-A8E4-E646-8A9E-936BB70A9AEB}"/>
              </a:ext>
            </a:extLst>
          </p:cNvPr>
          <p:cNvSpPr>
            <a:spLocks noGrp="1"/>
          </p:cNvSpPr>
          <p:nvPr>
            <p:ph idx="1"/>
          </p:nvPr>
        </p:nvSpPr>
        <p:spPr/>
        <p:txBody>
          <a:bodyPr/>
          <a:lstStyle/>
          <a:p>
            <a:pPr marL="0" indent="0" fontAlgn="base">
              <a:buNone/>
            </a:pPr>
            <a:r>
              <a:rPr lang="en-US" dirty="0"/>
              <a:t>What is a limitation of using Body Mass Index?</a:t>
            </a:r>
            <a:endParaRPr lang="en-US" sz="3200" dirty="0"/>
          </a:p>
          <a:p>
            <a:pPr marL="914400" lvl="1" indent="-457200" fontAlgn="base">
              <a:buFont typeface="+mj-lt"/>
              <a:buAutoNum type="alphaUcPeriod"/>
            </a:pPr>
            <a:r>
              <a:rPr lang="en-US" dirty="0"/>
              <a:t>No standardized cutoffs</a:t>
            </a:r>
          </a:p>
          <a:p>
            <a:pPr marL="914400" lvl="1" indent="-457200" fontAlgn="base">
              <a:buFont typeface="+mj-lt"/>
              <a:buAutoNum type="alphaUcPeriod"/>
            </a:pPr>
            <a:r>
              <a:rPr lang="en-US" dirty="0"/>
              <a:t>Easy to determine</a:t>
            </a:r>
          </a:p>
          <a:p>
            <a:pPr marL="914400" lvl="1" indent="-457200" fontAlgn="base">
              <a:buFont typeface="+mj-lt"/>
              <a:buAutoNum type="alphaUcPeriod"/>
            </a:pPr>
            <a:r>
              <a:rPr lang="en-US" dirty="0"/>
              <a:t>Uncorrelated with body fat levels</a:t>
            </a:r>
          </a:p>
          <a:p>
            <a:pPr marL="914400" lvl="1" indent="-457200" fontAlgn="base">
              <a:buFont typeface="+mj-lt"/>
              <a:buAutoNum type="alphaUcPeriod"/>
            </a:pPr>
            <a:r>
              <a:rPr lang="en-US" dirty="0"/>
              <a:t>Indirect measurement of adiposity</a:t>
            </a:r>
          </a:p>
          <a:p>
            <a:endParaRPr lang="en-US" dirty="0"/>
          </a:p>
        </p:txBody>
      </p:sp>
    </p:spTree>
    <p:extLst>
      <p:ext uri="{BB962C8B-B14F-4D97-AF65-F5344CB8AC3E}">
        <p14:creationId xmlns:p14="http://schemas.microsoft.com/office/powerpoint/2010/main" val="236829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02B-AF17-DF45-A7D5-4BC3F951A1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33BF0A-33D6-0446-AFC5-4DDBC2AB8ED0}"/>
              </a:ext>
            </a:extLst>
          </p:cNvPr>
          <p:cNvSpPr>
            <a:spLocks noGrp="1"/>
          </p:cNvSpPr>
          <p:nvPr>
            <p:ph idx="1"/>
          </p:nvPr>
        </p:nvSpPr>
        <p:spPr/>
        <p:txBody>
          <a:bodyPr/>
          <a:lstStyle/>
          <a:p>
            <a:pPr marL="0" indent="0">
              <a:buNone/>
            </a:pPr>
            <a:r>
              <a:rPr lang="en-US" dirty="0"/>
              <a:t>Rank these adiposity assessment techniques in order of how much time they would take to perform one measurement</a:t>
            </a:r>
          </a:p>
          <a:p>
            <a:pPr marL="514350" indent="-514350">
              <a:buFont typeface="+mj-lt"/>
              <a:buAutoNum type="alphaUcPeriod"/>
            </a:pPr>
            <a:r>
              <a:rPr lang="en-US" dirty="0"/>
              <a:t>BMI &gt; Skin-Fold Thickness &gt; DEXA</a:t>
            </a:r>
          </a:p>
          <a:p>
            <a:pPr marL="514350" indent="-514350">
              <a:buFont typeface="+mj-lt"/>
              <a:buAutoNum type="alphaUcPeriod"/>
            </a:pPr>
            <a:r>
              <a:rPr lang="en-US" dirty="0"/>
              <a:t>Skin-Fold Thickness &gt; DEXA &gt; Waist Circumference</a:t>
            </a:r>
          </a:p>
          <a:p>
            <a:pPr marL="514350" indent="-514350">
              <a:buFont typeface="+mj-lt"/>
              <a:buAutoNum type="alphaUcPeriod"/>
            </a:pPr>
            <a:r>
              <a:rPr lang="en-US" dirty="0"/>
              <a:t>DEXA &gt; Waist Circumference &gt; BMI</a:t>
            </a:r>
          </a:p>
          <a:p>
            <a:pPr marL="514350" indent="-514350">
              <a:buFont typeface="+mj-lt"/>
              <a:buAutoNum type="alphaUcPeriod"/>
            </a:pPr>
            <a:r>
              <a:rPr lang="en-US" dirty="0"/>
              <a:t>BIA &gt; DEXA &gt; Skin-Fold Thickness</a:t>
            </a:r>
          </a:p>
          <a:p>
            <a:pPr marL="514350" indent="-514350">
              <a:buFont typeface="+mj-lt"/>
              <a:buAutoNum type="alphaUcPeriod"/>
            </a:pPr>
            <a:endParaRPr lang="en-US" dirty="0"/>
          </a:p>
        </p:txBody>
      </p:sp>
    </p:spTree>
    <p:extLst>
      <p:ext uri="{BB962C8B-B14F-4D97-AF65-F5344CB8AC3E}">
        <p14:creationId xmlns:p14="http://schemas.microsoft.com/office/powerpoint/2010/main" val="275102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7CD3-7BD4-B34F-A4B6-D437EF8BF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CAEA13-BC29-AE4A-9A33-9C8DEF93D154}"/>
              </a:ext>
            </a:extLst>
          </p:cNvPr>
          <p:cNvSpPr>
            <a:spLocks noGrp="1"/>
          </p:cNvSpPr>
          <p:nvPr>
            <p:ph idx="1"/>
          </p:nvPr>
        </p:nvSpPr>
        <p:spPr/>
        <p:txBody>
          <a:bodyPr/>
          <a:lstStyle/>
          <a:p>
            <a:pPr marL="0" indent="0">
              <a:buNone/>
            </a:pPr>
            <a:r>
              <a:rPr lang="en-US" dirty="0"/>
              <a:t>Which component of energy expenditure is affected most by the amount of protein eaten?</a:t>
            </a:r>
          </a:p>
          <a:p>
            <a:pPr marL="514350" indent="-514350">
              <a:buFont typeface="+mj-lt"/>
              <a:buAutoNum type="alphaUcPeriod"/>
            </a:pPr>
            <a:r>
              <a:rPr lang="en-US" dirty="0"/>
              <a:t>BMR (Basal Metabolic Rate)</a:t>
            </a:r>
          </a:p>
          <a:p>
            <a:pPr marL="514350" indent="-514350">
              <a:buFont typeface="+mj-lt"/>
              <a:buAutoNum type="alphaUcPeriod"/>
            </a:pPr>
            <a:r>
              <a:rPr lang="en-US" dirty="0"/>
              <a:t>TEF (Thermic Effect of Food)</a:t>
            </a:r>
          </a:p>
          <a:p>
            <a:pPr marL="514350" indent="-514350">
              <a:buFont typeface="+mj-lt"/>
              <a:buAutoNum type="alphaUcPeriod"/>
            </a:pPr>
            <a:r>
              <a:rPr lang="en-US" dirty="0"/>
              <a:t>SMR (Sleeping Metabolic Rate)</a:t>
            </a:r>
          </a:p>
          <a:p>
            <a:pPr marL="514350" indent="-514350">
              <a:buFont typeface="+mj-lt"/>
              <a:buAutoNum type="alphaUcPeriod"/>
            </a:pPr>
            <a:r>
              <a:rPr lang="en-US" dirty="0"/>
              <a:t>EAT (Exercise Active Thermogenesis)</a:t>
            </a:r>
          </a:p>
        </p:txBody>
      </p:sp>
    </p:spTree>
    <p:extLst>
      <p:ext uri="{BB962C8B-B14F-4D97-AF65-F5344CB8AC3E}">
        <p14:creationId xmlns:p14="http://schemas.microsoft.com/office/powerpoint/2010/main" val="933689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9224-A175-9242-84D1-61D349CC43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0FAFA8-0EC1-C24A-A7AC-ED14CB868DB3}"/>
              </a:ext>
            </a:extLst>
          </p:cNvPr>
          <p:cNvSpPr>
            <a:spLocks noGrp="1"/>
          </p:cNvSpPr>
          <p:nvPr>
            <p:ph idx="1"/>
          </p:nvPr>
        </p:nvSpPr>
        <p:spPr>
          <a:solidFill>
            <a:schemeClr val="bg1"/>
          </a:solidFill>
        </p:spPr>
        <p:txBody>
          <a:bodyPr/>
          <a:lstStyle/>
          <a:p>
            <a:pPr marL="0" indent="0" fontAlgn="base">
              <a:buNone/>
            </a:pPr>
            <a:r>
              <a:rPr lang="en-US" dirty="0"/>
              <a:t>For which sedentary behavior is there the most consistent evidence of an association with obesity?</a:t>
            </a:r>
            <a:endParaRPr lang="en-US" sz="3200" dirty="0"/>
          </a:p>
          <a:p>
            <a:pPr marL="914400" lvl="1" indent="-457200" fontAlgn="base">
              <a:buFont typeface="+mj-lt"/>
              <a:buAutoNum type="alphaUcPeriod"/>
            </a:pPr>
            <a:r>
              <a:rPr lang="en-US" dirty="0"/>
              <a:t>Reading</a:t>
            </a:r>
          </a:p>
          <a:p>
            <a:pPr marL="914400" lvl="1" indent="-457200" fontAlgn="base">
              <a:buFont typeface="+mj-lt"/>
              <a:buAutoNum type="alphaUcPeriod"/>
            </a:pPr>
            <a:r>
              <a:rPr lang="en-US" dirty="0"/>
              <a:t>Listening to music</a:t>
            </a:r>
          </a:p>
          <a:p>
            <a:pPr marL="914400" lvl="1" indent="-457200" fontAlgn="base">
              <a:buFont typeface="+mj-lt"/>
              <a:buAutoNum type="alphaUcPeriod"/>
            </a:pPr>
            <a:r>
              <a:rPr lang="en-US" dirty="0"/>
              <a:t>Watching TV</a:t>
            </a:r>
          </a:p>
          <a:p>
            <a:pPr marL="914400" lvl="1" indent="-457200" fontAlgn="base">
              <a:buFont typeface="+mj-lt"/>
              <a:buAutoNum type="alphaUcPeriod"/>
            </a:pPr>
            <a:r>
              <a:rPr lang="en-US" dirty="0"/>
              <a:t>Checking Twitter</a:t>
            </a:r>
          </a:p>
          <a:p>
            <a:endParaRPr lang="en-US" dirty="0"/>
          </a:p>
        </p:txBody>
      </p:sp>
    </p:spTree>
    <p:extLst>
      <p:ext uri="{BB962C8B-B14F-4D97-AF65-F5344CB8AC3E}">
        <p14:creationId xmlns:p14="http://schemas.microsoft.com/office/powerpoint/2010/main" val="3663029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3BD53-CC64-A448-93F2-C81FC036C469}"/>
              </a:ext>
            </a:extLst>
          </p:cNvPr>
          <p:cNvSpPr>
            <a:spLocks noGrp="1"/>
          </p:cNvSpPr>
          <p:nvPr>
            <p:ph type="title"/>
          </p:nvPr>
        </p:nvSpPr>
        <p:spPr/>
        <p:txBody>
          <a:bodyPr/>
          <a:lstStyle/>
          <a:p>
            <a:r>
              <a:rPr lang="en-US" dirty="0"/>
              <a:t>Adaptive Changes with Weight Loss</a:t>
            </a:r>
          </a:p>
        </p:txBody>
      </p:sp>
      <p:sp>
        <p:nvSpPr>
          <p:cNvPr id="3" name="Content Placeholder 2">
            <a:extLst>
              <a:ext uri="{FF2B5EF4-FFF2-40B4-BE49-F238E27FC236}">
                <a16:creationId xmlns:a16="http://schemas.microsoft.com/office/drawing/2014/main" id="{9E33DCFA-8E7A-024D-91D8-16AAF13BB3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473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7EA1-B8D9-E041-A25D-435AFDF4CBF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A53EAB7-621A-8847-8614-56C05608D0B7}"/>
              </a:ext>
            </a:extLst>
          </p:cNvPr>
          <p:cNvSpPr>
            <a:spLocks noGrp="1"/>
          </p:cNvSpPr>
          <p:nvPr>
            <p:ph idx="1"/>
          </p:nvPr>
        </p:nvSpPr>
        <p:spPr/>
        <p:txBody>
          <a:bodyPr/>
          <a:lstStyle/>
          <a:p>
            <a:pPr marL="0" indent="0" fontAlgn="base">
              <a:buNone/>
            </a:pPr>
            <a:r>
              <a:rPr lang="en-US" dirty="0"/>
              <a:t>Which of the following</a:t>
            </a:r>
            <a:r>
              <a:rPr lang="en-US" b="1" u="sng" dirty="0"/>
              <a:t> is not</a:t>
            </a:r>
            <a:r>
              <a:rPr lang="en-US" dirty="0"/>
              <a:t> an appetite suppressing hormone?</a:t>
            </a:r>
            <a:endParaRPr lang="en-US" sz="3200" dirty="0"/>
          </a:p>
          <a:p>
            <a:pPr marL="914400" lvl="1" indent="-457200" fontAlgn="base">
              <a:buFont typeface="+mj-lt"/>
              <a:buAutoNum type="alphaUcPeriod"/>
            </a:pPr>
            <a:r>
              <a:rPr lang="en-US" dirty="0"/>
              <a:t>Ghrelin</a:t>
            </a:r>
          </a:p>
          <a:p>
            <a:pPr marL="914400" lvl="1" indent="-457200" fontAlgn="base">
              <a:buFont typeface="+mj-lt"/>
              <a:buAutoNum type="alphaUcPeriod"/>
            </a:pPr>
            <a:r>
              <a:rPr lang="en-US" dirty="0"/>
              <a:t>Peptide YY (PYY)</a:t>
            </a:r>
          </a:p>
          <a:p>
            <a:pPr marL="914400" lvl="1" indent="-457200" fontAlgn="base">
              <a:buFont typeface="+mj-lt"/>
              <a:buAutoNum type="alphaUcPeriod"/>
            </a:pPr>
            <a:r>
              <a:rPr lang="en-US" dirty="0"/>
              <a:t>GLP-1</a:t>
            </a:r>
          </a:p>
          <a:p>
            <a:pPr marL="914400" lvl="1" indent="-457200" fontAlgn="base">
              <a:buFont typeface="+mj-lt"/>
              <a:buAutoNum type="alphaUcPeriod"/>
            </a:pPr>
            <a:r>
              <a:rPr lang="en-US" dirty="0"/>
              <a:t>Insulin</a:t>
            </a:r>
          </a:p>
          <a:p>
            <a:endParaRPr lang="en-US" dirty="0"/>
          </a:p>
        </p:txBody>
      </p:sp>
    </p:spTree>
    <p:extLst>
      <p:ext uri="{BB962C8B-B14F-4D97-AF65-F5344CB8AC3E}">
        <p14:creationId xmlns:p14="http://schemas.microsoft.com/office/powerpoint/2010/main" val="417577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13FB-EBC0-AB44-B717-12FCD34FC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F1D2D8-8E0E-5848-850B-47AE322F84EA}"/>
              </a:ext>
            </a:extLst>
          </p:cNvPr>
          <p:cNvSpPr>
            <a:spLocks noGrp="1"/>
          </p:cNvSpPr>
          <p:nvPr>
            <p:ph idx="1"/>
          </p:nvPr>
        </p:nvSpPr>
        <p:spPr/>
        <p:txBody>
          <a:bodyPr/>
          <a:lstStyle/>
          <a:p>
            <a:pPr marL="0" indent="0" fontAlgn="base">
              <a:buNone/>
            </a:pPr>
            <a:r>
              <a:rPr lang="en-US" dirty="0"/>
              <a:t>In the sleep restriction trials discussed in class, short term changes in children’s sleep have </a:t>
            </a:r>
            <a:r>
              <a:rPr lang="en-US" u="sng" dirty="0"/>
              <a:t>not</a:t>
            </a:r>
            <a:r>
              <a:rPr lang="en-US" dirty="0"/>
              <a:t> resulted in:</a:t>
            </a:r>
            <a:endParaRPr lang="en-US" sz="3200" dirty="0"/>
          </a:p>
          <a:p>
            <a:pPr marL="914400" lvl="1" indent="-457200" fontAlgn="base">
              <a:buFont typeface="+mj-lt"/>
              <a:buAutoNum type="alphaUcPeriod"/>
            </a:pPr>
            <a:r>
              <a:rPr lang="en-US" dirty="0"/>
              <a:t>Increased preference for protein</a:t>
            </a:r>
          </a:p>
          <a:p>
            <a:pPr marL="914400" lvl="1" indent="-457200" fontAlgn="base">
              <a:buFont typeface="+mj-lt"/>
              <a:buAutoNum type="alphaUcPeriod"/>
            </a:pPr>
            <a:r>
              <a:rPr lang="en-US" dirty="0"/>
              <a:t>Increased preference for carbohydrates</a:t>
            </a:r>
          </a:p>
          <a:p>
            <a:pPr marL="914400" lvl="1" indent="-457200" fontAlgn="base">
              <a:buFont typeface="+mj-lt"/>
              <a:buAutoNum type="alphaUcPeriod"/>
            </a:pPr>
            <a:r>
              <a:rPr lang="en-US" dirty="0"/>
              <a:t>Changes in appetite hormones</a:t>
            </a:r>
          </a:p>
          <a:p>
            <a:pPr marL="914400" lvl="1" indent="-457200" fontAlgn="base">
              <a:buFont typeface="+mj-lt"/>
              <a:buAutoNum type="alphaUcPeriod"/>
            </a:pPr>
            <a:r>
              <a:rPr lang="en-US" dirty="0"/>
              <a:t>Changes in weight</a:t>
            </a:r>
          </a:p>
          <a:p>
            <a:endParaRPr lang="en-US" dirty="0"/>
          </a:p>
        </p:txBody>
      </p:sp>
    </p:spTree>
    <p:extLst>
      <p:ext uri="{BB962C8B-B14F-4D97-AF65-F5344CB8AC3E}">
        <p14:creationId xmlns:p14="http://schemas.microsoft.com/office/powerpoint/2010/main" val="694923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0973-896E-6D44-B36C-4BA7E75ED3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D1A241-9CAC-4546-B9B4-7F9D640D0306}"/>
              </a:ext>
            </a:extLst>
          </p:cNvPr>
          <p:cNvSpPr>
            <a:spLocks noGrp="1"/>
          </p:cNvSpPr>
          <p:nvPr>
            <p:ph idx="1"/>
          </p:nvPr>
        </p:nvSpPr>
        <p:spPr/>
        <p:txBody>
          <a:bodyPr/>
          <a:lstStyle/>
          <a:p>
            <a:pPr marL="0" indent="0" fontAlgn="base">
              <a:buNone/>
            </a:pPr>
            <a:r>
              <a:rPr lang="en-US" dirty="0"/>
              <a:t>Two students ingest exactly the same number of calories, how is it possible that their energy intake differs?</a:t>
            </a:r>
            <a:endParaRPr lang="en-US" sz="3200" dirty="0"/>
          </a:p>
          <a:p>
            <a:pPr marL="914400" lvl="1" indent="-457200" fontAlgn="base">
              <a:buFont typeface="+mj-lt"/>
              <a:buAutoNum type="alphaUcPeriod"/>
            </a:pPr>
            <a:r>
              <a:rPr lang="en-US" dirty="0"/>
              <a:t>Changes in basal metabolic rate can affect energy intake.</a:t>
            </a:r>
          </a:p>
          <a:p>
            <a:pPr marL="914400" lvl="1" indent="-457200" fontAlgn="base">
              <a:buFont typeface="+mj-lt"/>
              <a:buAutoNum type="alphaUcPeriod"/>
            </a:pPr>
            <a:r>
              <a:rPr lang="en-US" dirty="0"/>
              <a:t>Differences in the microbiome could affect nutrient extraction efficiency.</a:t>
            </a:r>
          </a:p>
          <a:p>
            <a:pPr marL="914400" lvl="1" indent="-457200" fontAlgn="base">
              <a:buFont typeface="+mj-lt"/>
              <a:buAutoNum type="alphaUcPeriod"/>
            </a:pPr>
            <a:r>
              <a:rPr lang="en-US" dirty="0"/>
              <a:t>One person could be consuming those calories as liquids rather than solids.</a:t>
            </a:r>
          </a:p>
          <a:p>
            <a:pPr marL="914400" lvl="1" indent="-457200" fontAlgn="base">
              <a:buFont typeface="+mj-lt"/>
              <a:buAutoNum type="alphaUcPeriod"/>
            </a:pPr>
            <a:r>
              <a:rPr lang="en-US" dirty="0"/>
              <a:t>Their energy intake would be equal.</a:t>
            </a:r>
          </a:p>
          <a:p>
            <a:endParaRPr lang="en-US" dirty="0"/>
          </a:p>
        </p:txBody>
      </p:sp>
    </p:spTree>
    <p:extLst>
      <p:ext uri="{BB962C8B-B14F-4D97-AF65-F5344CB8AC3E}">
        <p14:creationId xmlns:p14="http://schemas.microsoft.com/office/powerpoint/2010/main" val="1248896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genes associated with obesity</a:t>
            </a:r>
          </a:p>
        </p:txBody>
      </p:sp>
      <p:pic>
        <p:nvPicPr>
          <p:cNvPr id="4" name="Picture 3"/>
          <p:cNvPicPr>
            <a:picLocks noChangeAspect="1"/>
          </p:cNvPicPr>
          <p:nvPr/>
        </p:nvPicPr>
        <p:blipFill>
          <a:blip r:embed="rId2"/>
          <a:stretch>
            <a:fillRect/>
          </a:stretch>
        </p:blipFill>
        <p:spPr>
          <a:xfrm>
            <a:off x="2499852" y="1591748"/>
            <a:ext cx="7809271" cy="5266252"/>
          </a:xfrm>
          <a:prstGeom prst="rect">
            <a:avLst/>
          </a:prstGeom>
        </p:spPr>
      </p:pic>
      <p:sp>
        <p:nvSpPr>
          <p:cNvPr id="5" name="Rectangle 4"/>
          <p:cNvSpPr/>
          <p:nvPr/>
        </p:nvSpPr>
        <p:spPr>
          <a:xfrm>
            <a:off x="7388942" y="1976284"/>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790039" y="3477749"/>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8942" y="2569563"/>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90039" y="406786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58813" y="5319252"/>
            <a:ext cx="766916" cy="580103"/>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28885" y="5802806"/>
            <a:ext cx="766916" cy="412955"/>
          </a:xfrm>
          <a:prstGeom prst="rect">
            <a:avLst/>
          </a:prstGeom>
          <a:no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6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Inducers of Stress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71265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21C0-F2A5-A948-8D4B-F495114A58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ED774-6283-3C4C-A3D3-D96E93F8AED0}"/>
              </a:ext>
            </a:extLst>
          </p:cNvPr>
          <p:cNvSpPr>
            <a:spLocks noGrp="1"/>
          </p:cNvSpPr>
          <p:nvPr>
            <p:ph idx="1"/>
          </p:nvPr>
        </p:nvSpPr>
        <p:spPr>
          <a:solidFill>
            <a:schemeClr val="bg1"/>
          </a:solidFill>
        </p:spPr>
        <p:txBody>
          <a:bodyPr/>
          <a:lstStyle/>
          <a:p>
            <a:pPr marL="0" indent="0" fontAlgn="base">
              <a:buNone/>
            </a:pPr>
            <a:r>
              <a:rPr lang="en-US" dirty="0"/>
              <a:t>Which of these behaviors would best indicate an individual is highly food responsive?</a:t>
            </a:r>
            <a:endParaRPr lang="en-US" sz="3200" dirty="0"/>
          </a:p>
          <a:p>
            <a:pPr marL="914400" lvl="1" indent="-457200" fontAlgn="base">
              <a:buFont typeface="+mj-lt"/>
              <a:buAutoNum type="alphaUcPeriod"/>
            </a:pPr>
            <a:r>
              <a:rPr lang="en-US" dirty="0"/>
              <a:t>They cannot resist taking a few M&amp;Ms when they walk by a candy bowl</a:t>
            </a:r>
          </a:p>
          <a:p>
            <a:pPr marL="914400" lvl="1" indent="-457200" fontAlgn="base">
              <a:buFont typeface="+mj-lt"/>
              <a:buAutoNum type="alphaUcPeriod"/>
            </a:pPr>
            <a:r>
              <a:rPr lang="en-US" dirty="0"/>
              <a:t>They eat more during times when they’re sad</a:t>
            </a:r>
          </a:p>
          <a:p>
            <a:pPr marL="914400" lvl="1" indent="-457200" fontAlgn="base">
              <a:buFont typeface="+mj-lt"/>
              <a:buAutoNum type="alphaUcPeriod"/>
            </a:pPr>
            <a:r>
              <a:rPr lang="en-US" dirty="0"/>
              <a:t>They eat less during times when they’re sad</a:t>
            </a:r>
          </a:p>
          <a:p>
            <a:pPr marL="914400" lvl="1" indent="-457200" fontAlgn="base">
              <a:buFont typeface="+mj-lt"/>
              <a:buAutoNum type="alphaUcPeriod"/>
            </a:pPr>
            <a:r>
              <a:rPr lang="en-US" dirty="0"/>
              <a:t>They enjoy cooking for their friends and family</a:t>
            </a:r>
          </a:p>
          <a:p>
            <a:endParaRPr lang="en-US" dirty="0"/>
          </a:p>
        </p:txBody>
      </p:sp>
    </p:spTree>
    <p:extLst>
      <p:ext uri="{BB962C8B-B14F-4D97-AF65-F5344CB8AC3E}">
        <p14:creationId xmlns:p14="http://schemas.microsoft.com/office/powerpoint/2010/main" val="2391700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3880-9C6B-DE41-A4F0-864E4FD39A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824291-5F81-7B4A-9EA9-8F458844601E}"/>
              </a:ext>
            </a:extLst>
          </p:cNvPr>
          <p:cNvSpPr>
            <a:spLocks noGrp="1"/>
          </p:cNvSpPr>
          <p:nvPr>
            <p:ph idx="1"/>
          </p:nvPr>
        </p:nvSpPr>
        <p:spPr/>
        <p:txBody>
          <a:bodyPr/>
          <a:lstStyle/>
          <a:p>
            <a:pPr marL="0" indent="0" fontAlgn="base">
              <a:buNone/>
            </a:pPr>
            <a:r>
              <a:rPr lang="en-US" dirty="0"/>
              <a:t>Which of the following is the most modifiable by activity levels?</a:t>
            </a:r>
            <a:endParaRPr lang="en-US" sz="3200" dirty="0"/>
          </a:p>
          <a:p>
            <a:pPr marL="914400" lvl="1" indent="-457200" fontAlgn="base">
              <a:buFont typeface="+mj-lt"/>
              <a:buAutoNum type="alphaUcPeriod"/>
            </a:pPr>
            <a:r>
              <a:rPr lang="en-US" dirty="0"/>
              <a:t>Thermic Effect of Food (TEF)</a:t>
            </a:r>
          </a:p>
          <a:p>
            <a:pPr marL="914400" lvl="1" indent="-457200" fontAlgn="base">
              <a:buFont typeface="+mj-lt"/>
              <a:buAutoNum type="alphaUcPeriod"/>
            </a:pPr>
            <a:r>
              <a:rPr lang="en-US" dirty="0"/>
              <a:t>Basal Metabolic Rate (BMR)</a:t>
            </a:r>
          </a:p>
          <a:p>
            <a:pPr marL="914400" lvl="1" indent="-457200" fontAlgn="base">
              <a:buFont typeface="+mj-lt"/>
              <a:buAutoNum type="alphaUcPeriod"/>
            </a:pPr>
            <a:r>
              <a:rPr lang="en-US" dirty="0"/>
              <a:t>Non-Exercise Active Thermogenesis (NEAT)</a:t>
            </a:r>
          </a:p>
          <a:p>
            <a:pPr marL="914400" lvl="1" indent="-457200" fontAlgn="base">
              <a:buFont typeface="+mj-lt"/>
              <a:buAutoNum type="alphaUcPeriod"/>
            </a:pPr>
            <a:r>
              <a:rPr lang="en-US" dirty="0"/>
              <a:t>Total Daily Energy Expenditure (TDEE)</a:t>
            </a:r>
          </a:p>
          <a:p>
            <a:endParaRPr lang="en-US" dirty="0"/>
          </a:p>
        </p:txBody>
      </p:sp>
    </p:spTree>
    <p:extLst>
      <p:ext uri="{BB962C8B-B14F-4D97-AF65-F5344CB8AC3E}">
        <p14:creationId xmlns:p14="http://schemas.microsoft.com/office/powerpoint/2010/main" val="290097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FB15-992F-754A-BF02-0AA1702DB5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C081B2-E014-8A40-A0ED-99C2D466471F}"/>
              </a:ext>
            </a:extLst>
          </p:cNvPr>
          <p:cNvSpPr>
            <a:spLocks noGrp="1"/>
          </p:cNvSpPr>
          <p:nvPr>
            <p:ph idx="1"/>
          </p:nvPr>
        </p:nvSpPr>
        <p:spPr/>
        <p:txBody>
          <a:bodyPr/>
          <a:lstStyle/>
          <a:p>
            <a:pPr marL="0" indent="0">
              <a:buNone/>
            </a:pPr>
            <a:r>
              <a:rPr lang="en-US" dirty="0"/>
              <a:t>Which macronutrient has the highest Atwater factor (kcal/g)</a:t>
            </a:r>
          </a:p>
          <a:p>
            <a:pPr marL="514350" indent="-514350">
              <a:buFont typeface="+mj-lt"/>
              <a:buAutoNum type="alphaUcPeriod"/>
            </a:pPr>
            <a:r>
              <a:rPr lang="en-US" dirty="0"/>
              <a:t>Lipids</a:t>
            </a:r>
          </a:p>
          <a:p>
            <a:pPr marL="514350" indent="-514350">
              <a:buFont typeface="+mj-lt"/>
              <a:buAutoNum type="alphaUcPeriod"/>
            </a:pPr>
            <a:r>
              <a:rPr lang="en-US" dirty="0"/>
              <a:t>Carbohydrates</a:t>
            </a:r>
          </a:p>
          <a:p>
            <a:pPr marL="514350" indent="-514350">
              <a:buFont typeface="+mj-lt"/>
              <a:buAutoNum type="alphaUcPeriod"/>
            </a:pPr>
            <a:r>
              <a:rPr lang="en-US" dirty="0"/>
              <a:t>Protein</a:t>
            </a:r>
          </a:p>
          <a:p>
            <a:pPr marL="514350" indent="-514350">
              <a:buFont typeface="+mj-lt"/>
              <a:buAutoNum type="alphaUcPeriod"/>
            </a:pPr>
            <a:r>
              <a:rPr lang="en-US" dirty="0"/>
              <a:t>Fiber</a:t>
            </a:r>
          </a:p>
          <a:p>
            <a:pPr marL="514350" indent="-514350">
              <a:buFont typeface="+mj-lt"/>
              <a:buAutoNum type="alphaUcPeriod"/>
            </a:pPr>
            <a:r>
              <a:rPr lang="en-US" dirty="0"/>
              <a:t>Vitamins</a:t>
            </a:r>
          </a:p>
        </p:txBody>
      </p:sp>
    </p:spTree>
    <p:extLst>
      <p:ext uri="{BB962C8B-B14F-4D97-AF65-F5344CB8AC3E}">
        <p14:creationId xmlns:p14="http://schemas.microsoft.com/office/powerpoint/2010/main" val="63039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7F11-32E0-EA49-A35B-8E646D7F21B7}"/>
              </a:ext>
            </a:extLst>
          </p:cNvPr>
          <p:cNvSpPr>
            <a:spLocks noGrp="1"/>
          </p:cNvSpPr>
          <p:nvPr>
            <p:ph type="title"/>
          </p:nvPr>
        </p:nvSpPr>
        <p:spPr/>
        <p:txBody>
          <a:bodyPr/>
          <a:lstStyle/>
          <a:p>
            <a:r>
              <a:rPr lang="en-US" dirty="0"/>
              <a:t>Short Answer Study Guide Questions</a:t>
            </a:r>
          </a:p>
        </p:txBody>
      </p:sp>
      <p:sp>
        <p:nvSpPr>
          <p:cNvPr id="3" name="Content Placeholder 2">
            <a:extLst>
              <a:ext uri="{FF2B5EF4-FFF2-40B4-BE49-F238E27FC236}">
                <a16:creationId xmlns:a16="http://schemas.microsoft.com/office/drawing/2014/main" id="{18AB0F99-2C4D-8142-9294-6C7A24F0CF9A}"/>
              </a:ext>
            </a:extLst>
          </p:cNvPr>
          <p:cNvSpPr>
            <a:spLocks noGrp="1"/>
          </p:cNvSpPr>
          <p:nvPr>
            <p:ph idx="1"/>
          </p:nvPr>
        </p:nvSpPr>
        <p:spPr/>
        <p:txBody>
          <a:bodyPr>
            <a:normAutofit fontScale="92500" lnSpcReduction="20000"/>
          </a:bodyPr>
          <a:lstStyle/>
          <a:p>
            <a:r>
              <a:rPr lang="en-US" dirty="0"/>
              <a:t>Describe one smartphone app that may contribute to obesity. Explain why you chose this app. Describe one smartphone all that may reduce risk for obesity. Explain why you chose this app</a:t>
            </a:r>
            <a:r>
              <a:rPr lang="en-US"/>
              <a:t>. </a:t>
            </a:r>
          </a:p>
          <a:p>
            <a:pPr marL="0" indent="0">
              <a:buNone/>
            </a:pPr>
            <a:endParaRPr lang="en-US" dirty="0"/>
          </a:p>
          <a:p>
            <a:r>
              <a:rPr lang="en-US" dirty="0"/>
              <a:t>Identify and describe two potential reasons why the introduction of a grocery store to a neighborhood does not appear to improve residents’ dietary intake.</a:t>
            </a:r>
          </a:p>
          <a:p>
            <a:endParaRPr lang="en-US" dirty="0"/>
          </a:p>
          <a:p>
            <a:r>
              <a:rPr lang="en-US" dirty="0"/>
              <a:t>What is the major component of energy expenditure in most people?  How is this affected by sex, age and lean mass?  Two people are the exact same sex, dimensions and age, but one has recently lost 40 lbs.  Do they have the same metabolic rate, or would we expect one to be higher?  Why?</a:t>
            </a:r>
          </a:p>
          <a:p>
            <a:endParaRPr lang="en-US" dirty="0"/>
          </a:p>
        </p:txBody>
      </p:sp>
    </p:spTree>
    <p:extLst>
      <p:ext uri="{BB962C8B-B14F-4D97-AF65-F5344CB8AC3E}">
        <p14:creationId xmlns:p14="http://schemas.microsoft.com/office/powerpoint/2010/main" val="1090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stress?</a:t>
            </a:r>
          </a:p>
        </p:txBody>
      </p:sp>
      <p:sp>
        <p:nvSpPr>
          <p:cNvPr id="5" name="Content Placeholder 4"/>
          <p:cNvSpPr>
            <a:spLocks noGrp="1"/>
          </p:cNvSpPr>
          <p:nvPr>
            <p:ph idx="1"/>
          </p:nvPr>
        </p:nvSpPr>
        <p:spPr>
          <a:xfrm>
            <a:off x="838200" y="1825625"/>
            <a:ext cx="4348163" cy="4351338"/>
          </a:xfrm>
        </p:spPr>
        <p:txBody>
          <a:bodyPr/>
          <a:lstStyle/>
          <a:p>
            <a:r>
              <a:rPr lang="en-US" dirty="0"/>
              <a:t>Take a few minutes reflecting on things that cause stress, and how you respond to it?</a:t>
            </a:r>
          </a:p>
        </p:txBody>
      </p:sp>
      <p:pic>
        <p:nvPicPr>
          <p:cNvPr id="6" name="Picture 5"/>
          <p:cNvPicPr>
            <a:picLocks noChangeAspect="1"/>
          </p:cNvPicPr>
          <p:nvPr/>
        </p:nvPicPr>
        <p:blipFill>
          <a:blip r:embed="rId2"/>
          <a:stretch>
            <a:fillRect/>
          </a:stretch>
        </p:blipFill>
        <p:spPr>
          <a:xfrm>
            <a:off x="5186363" y="0"/>
            <a:ext cx="6924583" cy="6858000"/>
          </a:xfrm>
          <a:prstGeom prst="rect">
            <a:avLst/>
          </a:prstGeom>
        </p:spPr>
      </p:pic>
    </p:spTree>
    <p:extLst>
      <p:ext uri="{BB962C8B-B14F-4D97-AF65-F5344CB8AC3E}">
        <p14:creationId xmlns:p14="http://schemas.microsoft.com/office/powerpoint/2010/main" val="45846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Common Sources </a:t>
            </a:r>
            <a:r>
              <a:rPr lang="en-US" dirty="0"/>
              <a:t>of Stress</a:t>
            </a:r>
          </a:p>
        </p:txBody>
      </p:sp>
      <p:sp>
        <p:nvSpPr>
          <p:cNvPr id="4" name="Text Placeholder 3"/>
          <p:cNvSpPr>
            <a:spLocks noGrp="1"/>
          </p:cNvSpPr>
          <p:nvPr>
            <p:ph type="body" idx="1"/>
          </p:nvPr>
        </p:nvSpPr>
        <p:spPr/>
        <p:txBody>
          <a:bodyPr/>
          <a:lstStyle/>
          <a:p>
            <a:r>
              <a:rPr lang="en-US" dirty="0"/>
              <a:t>Intrinsic</a:t>
            </a:r>
          </a:p>
        </p:txBody>
      </p:sp>
      <p:sp>
        <p:nvSpPr>
          <p:cNvPr id="5" name="Content Placeholder 4"/>
          <p:cNvSpPr>
            <a:spLocks noGrp="1"/>
          </p:cNvSpPr>
          <p:nvPr>
            <p:ph sz="half" idx="2"/>
          </p:nvPr>
        </p:nvSpPr>
        <p:spPr/>
        <p:txBody>
          <a:bodyPr/>
          <a:lstStyle/>
          <a:p>
            <a:r>
              <a:rPr lang="en-US" dirty="0"/>
              <a:t>Sleep quality</a:t>
            </a:r>
          </a:p>
          <a:p>
            <a:r>
              <a:rPr lang="en-US" dirty="0"/>
              <a:t>Self-actualization</a:t>
            </a:r>
          </a:p>
          <a:p>
            <a:r>
              <a:rPr lang="en-US" dirty="0"/>
              <a:t>Chronic Illness</a:t>
            </a:r>
          </a:p>
          <a:p>
            <a:r>
              <a:rPr lang="en-US" dirty="0"/>
              <a:t>Social isolation</a:t>
            </a:r>
          </a:p>
        </p:txBody>
      </p:sp>
      <p:sp>
        <p:nvSpPr>
          <p:cNvPr id="6" name="Text Placeholder 5"/>
          <p:cNvSpPr>
            <a:spLocks noGrp="1"/>
          </p:cNvSpPr>
          <p:nvPr>
            <p:ph type="body" sz="quarter" idx="3"/>
          </p:nvPr>
        </p:nvSpPr>
        <p:spPr/>
        <p:txBody>
          <a:bodyPr/>
          <a:lstStyle/>
          <a:p>
            <a:r>
              <a:rPr lang="en-US" dirty="0"/>
              <a:t>Extrinsic</a:t>
            </a:r>
          </a:p>
        </p:txBody>
      </p:sp>
      <p:sp>
        <p:nvSpPr>
          <p:cNvPr id="7" name="Content Placeholder 6"/>
          <p:cNvSpPr>
            <a:spLocks noGrp="1"/>
          </p:cNvSpPr>
          <p:nvPr>
            <p:ph sz="quarter" idx="4"/>
          </p:nvPr>
        </p:nvSpPr>
        <p:spPr/>
        <p:txBody>
          <a:bodyPr/>
          <a:lstStyle/>
          <a:p>
            <a:r>
              <a:rPr lang="en-US" dirty="0"/>
              <a:t>Neighborhood safety</a:t>
            </a:r>
          </a:p>
          <a:p>
            <a:r>
              <a:rPr lang="en-US" dirty="0"/>
              <a:t>Conflict</a:t>
            </a:r>
          </a:p>
          <a:p>
            <a:r>
              <a:rPr lang="en-US" dirty="0"/>
              <a:t>Work demands</a:t>
            </a:r>
          </a:p>
          <a:p>
            <a:r>
              <a:rPr lang="en-US" dirty="0"/>
              <a:t>Food insecurity</a:t>
            </a:r>
          </a:p>
          <a:p>
            <a:r>
              <a:rPr lang="en-US" dirty="0"/>
              <a:t>Lack of social support</a:t>
            </a:r>
          </a:p>
          <a:p>
            <a:endParaRPr lang="en-US" dirty="0"/>
          </a:p>
          <a:p>
            <a:endParaRPr lang="en-US" dirty="0"/>
          </a:p>
        </p:txBody>
      </p:sp>
    </p:spTree>
    <p:extLst>
      <p:ext uri="{BB962C8B-B14F-4D97-AF65-F5344CB8AC3E}">
        <p14:creationId xmlns:p14="http://schemas.microsoft.com/office/powerpoint/2010/main" val="161114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blinds(horizontal)">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blinds(horizontal)">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blinds(horizontal)">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blinds(horizontal)">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linds(horizontal)">
                                      <p:cBhvr>
                                        <p:cTn id="37" dur="500"/>
                                        <p:tgtEl>
                                          <p:spTgt spid="4">
                                            <p:txEl>
                                              <p:pRg st="0" end="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blinds(horizontal)">
                                      <p:cBhvr>
                                        <p:cTn id="40" dur="500"/>
                                        <p:tgtEl>
                                          <p:spTgt spid="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
                                            <p:txEl>
                                              <p:pRg st="1" end="1"/>
                                            </p:txEl>
                                          </p:spTgt>
                                        </p:tgtEl>
                                        <p:attrNameLst>
                                          <p:attrName>style.visibility</p:attrName>
                                        </p:attrNameLst>
                                      </p:cBhvr>
                                      <p:to>
                                        <p:strVal val="visible"/>
                                      </p:to>
                                    </p:set>
                                    <p:animEffect transition="in" filter="blinds(horizontal)">
                                      <p:cBhvr>
                                        <p:cTn id="45" dur="500"/>
                                        <p:tgtEl>
                                          <p:spTgt spid="5">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
                                            <p:txEl>
                                              <p:pRg st="2" end="2"/>
                                            </p:txEl>
                                          </p:spTgt>
                                        </p:tgtEl>
                                        <p:attrNameLst>
                                          <p:attrName>style.visibility</p:attrName>
                                        </p:attrNameLst>
                                      </p:cBhvr>
                                      <p:to>
                                        <p:strVal val="visible"/>
                                      </p:to>
                                    </p:set>
                                    <p:animEffect transition="in" filter="blinds(horizontal)">
                                      <p:cBhvr>
                                        <p:cTn id="50" dur="500"/>
                                        <p:tgtEl>
                                          <p:spTgt spid="5">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blinds(horizontal)">
                                      <p:cBhvr>
                                        <p:cTn id="5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Effects of adverse childhood experiences on obesity</a:t>
            </a:r>
          </a:p>
        </p:txBody>
      </p:sp>
      <p:sp>
        <p:nvSpPr>
          <p:cNvPr id="5" name="Content Placeholder 4"/>
          <p:cNvSpPr>
            <a:spLocks noGrp="1"/>
          </p:cNvSpPr>
          <p:nvPr>
            <p:ph idx="1"/>
          </p:nvPr>
        </p:nvSpPr>
        <p:spPr>
          <a:xfrm>
            <a:off x="1000125" y="1825625"/>
            <a:ext cx="10353675" cy="4351338"/>
          </a:xfrm>
        </p:spPr>
        <p:txBody>
          <a:bodyPr/>
          <a:lstStyle/>
          <a:p>
            <a:r>
              <a:rPr lang="en-US" dirty="0"/>
              <a:t>Some traumatic events</a:t>
            </a:r>
          </a:p>
          <a:p>
            <a:pPr lvl="1"/>
            <a:r>
              <a:rPr lang="en-US" dirty="0"/>
              <a:t>Poor parenting</a:t>
            </a:r>
          </a:p>
          <a:p>
            <a:pPr lvl="1"/>
            <a:r>
              <a:rPr lang="en-US" dirty="0"/>
              <a:t>Divorce</a:t>
            </a:r>
          </a:p>
          <a:p>
            <a:pPr lvl="1"/>
            <a:r>
              <a:rPr lang="en-US" dirty="0"/>
              <a:t>Poor mental health</a:t>
            </a:r>
          </a:p>
          <a:p>
            <a:pPr lvl="1"/>
            <a:r>
              <a:rPr lang="en-US" dirty="0"/>
              <a:t>Chronic illnesses in family</a:t>
            </a:r>
          </a:p>
          <a:p>
            <a:pPr lvl="1"/>
            <a:r>
              <a:rPr lang="en-US" dirty="0"/>
              <a:t>Domestic violence</a:t>
            </a:r>
          </a:p>
          <a:p>
            <a:pPr lvl="1"/>
            <a:r>
              <a:rPr lang="en-US" dirty="0"/>
              <a:t>Child abuse</a:t>
            </a:r>
          </a:p>
        </p:txBody>
      </p:sp>
      <p:pic>
        <p:nvPicPr>
          <p:cNvPr id="6" name="Picture 5"/>
          <p:cNvPicPr>
            <a:picLocks noChangeAspect="1"/>
          </p:cNvPicPr>
          <p:nvPr/>
        </p:nvPicPr>
        <p:blipFill>
          <a:blip r:embed="rId2"/>
          <a:stretch>
            <a:fillRect/>
          </a:stretch>
        </p:blipFill>
        <p:spPr>
          <a:xfrm>
            <a:off x="1219200" y="5556250"/>
            <a:ext cx="9753600" cy="1003300"/>
          </a:xfrm>
          <a:prstGeom prst="rect">
            <a:avLst/>
          </a:prstGeom>
        </p:spPr>
      </p:pic>
      <p:pic>
        <p:nvPicPr>
          <p:cNvPr id="7" name="Picture 6"/>
          <p:cNvPicPr>
            <a:picLocks noChangeAspect="1"/>
          </p:cNvPicPr>
          <p:nvPr/>
        </p:nvPicPr>
        <p:blipFill>
          <a:blip r:embed="rId3"/>
          <a:stretch>
            <a:fillRect/>
          </a:stretch>
        </p:blipFill>
        <p:spPr>
          <a:xfrm>
            <a:off x="1244600" y="4856165"/>
            <a:ext cx="9728200" cy="622300"/>
          </a:xfrm>
          <a:prstGeom prst="rect">
            <a:avLst/>
          </a:prstGeom>
        </p:spPr>
      </p:pic>
      <p:pic>
        <p:nvPicPr>
          <p:cNvPr id="8" name="Picture 7"/>
          <p:cNvPicPr>
            <a:picLocks noChangeAspect="1"/>
          </p:cNvPicPr>
          <p:nvPr/>
        </p:nvPicPr>
        <p:blipFill>
          <a:blip r:embed="rId4"/>
          <a:stretch>
            <a:fillRect/>
          </a:stretch>
        </p:blipFill>
        <p:spPr>
          <a:xfrm>
            <a:off x="5472113" y="1132003"/>
            <a:ext cx="5691187" cy="3745894"/>
          </a:xfrm>
          <a:prstGeom prst="rect">
            <a:avLst/>
          </a:prstGeom>
        </p:spPr>
      </p:pic>
    </p:spTree>
    <p:extLst>
      <p:ext uri="{BB962C8B-B14F-4D97-AF65-F5344CB8AC3E}">
        <p14:creationId xmlns:p14="http://schemas.microsoft.com/office/powerpoint/2010/main" val="15365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Physiological Responses to Stress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879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Adrenaline and Cortisol are Stress Hormones</a:t>
            </a:r>
          </a:p>
        </p:txBody>
      </p:sp>
      <p:sp>
        <p:nvSpPr>
          <p:cNvPr id="5" name="Content Placeholder 4"/>
          <p:cNvSpPr>
            <a:spLocks noGrp="1"/>
          </p:cNvSpPr>
          <p:nvPr>
            <p:ph idx="1"/>
          </p:nvPr>
        </p:nvSpPr>
        <p:spPr>
          <a:xfrm>
            <a:off x="7150100" y="1825625"/>
            <a:ext cx="4203700" cy="4351338"/>
          </a:xfrm>
        </p:spPr>
        <p:txBody>
          <a:bodyPr/>
          <a:lstStyle/>
          <a:p>
            <a:r>
              <a:rPr lang="en-US" dirty="0"/>
              <a:t>Adrenaline</a:t>
            </a:r>
          </a:p>
          <a:p>
            <a:pPr lvl="1"/>
            <a:r>
              <a:rPr lang="en-US" dirty="0"/>
              <a:t>Blood </a:t>
            </a:r>
            <a:r>
              <a:rPr lang="en-US" dirty="0" err="1"/>
              <a:t>presure</a:t>
            </a:r>
            <a:r>
              <a:rPr lang="en-US" dirty="0"/>
              <a:t>/heart rate</a:t>
            </a:r>
          </a:p>
          <a:p>
            <a:pPr lvl="1"/>
            <a:r>
              <a:rPr lang="en-US" dirty="0" err="1"/>
              <a:t>Bronchiodilation</a:t>
            </a:r>
            <a:endParaRPr lang="en-US" dirty="0"/>
          </a:p>
          <a:p>
            <a:pPr lvl="1"/>
            <a:r>
              <a:rPr lang="en-US" dirty="0"/>
              <a:t>Reduced digestion</a:t>
            </a:r>
          </a:p>
          <a:p>
            <a:r>
              <a:rPr lang="en-US" dirty="0"/>
              <a:t>Cortisol</a:t>
            </a:r>
          </a:p>
          <a:p>
            <a:pPr lvl="1"/>
            <a:r>
              <a:rPr lang="en-US" dirty="0"/>
              <a:t>Appetite</a:t>
            </a:r>
          </a:p>
          <a:p>
            <a:pPr lvl="1"/>
            <a:r>
              <a:rPr lang="en-US" dirty="0"/>
              <a:t>Increased blood glucose</a:t>
            </a:r>
          </a:p>
          <a:p>
            <a:pPr lvl="1"/>
            <a:r>
              <a:rPr lang="en-US" dirty="0"/>
              <a:t>Proteins/Fat broken down</a:t>
            </a:r>
          </a:p>
        </p:txBody>
      </p:sp>
      <p:pic>
        <p:nvPicPr>
          <p:cNvPr id="4" name="Picture 3"/>
          <p:cNvPicPr>
            <a:picLocks noChangeAspect="1"/>
          </p:cNvPicPr>
          <p:nvPr/>
        </p:nvPicPr>
        <p:blipFill>
          <a:blip r:embed="rId3"/>
          <a:stretch>
            <a:fillRect/>
          </a:stretch>
        </p:blipFill>
        <p:spPr>
          <a:xfrm>
            <a:off x="838200" y="1405606"/>
            <a:ext cx="6311900" cy="5358540"/>
          </a:xfrm>
          <a:prstGeom prst="rect">
            <a:avLst/>
          </a:prstGeom>
        </p:spPr>
      </p:pic>
    </p:spTree>
    <p:extLst>
      <p:ext uri="{BB962C8B-B14F-4D97-AF65-F5344CB8AC3E}">
        <p14:creationId xmlns:p14="http://schemas.microsoft.com/office/powerpoint/2010/main" val="123792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Metabolic Roles of Stress Hormones</a:t>
            </a:r>
          </a:p>
        </p:txBody>
      </p:sp>
      <p:pic>
        <p:nvPicPr>
          <p:cNvPr id="3" name="Picture 2"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1552" y="1991360"/>
            <a:ext cx="3128400" cy="3956778"/>
          </a:xfrm>
          <a:prstGeom prst="rect">
            <a:avLst/>
          </a:prstGeom>
        </p:spPr>
      </p:pic>
      <p:pic>
        <p:nvPicPr>
          <p:cNvPr id="4" name="Picture 3" descr="epinephrine-gluc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053" y="1991360"/>
            <a:ext cx="3128400" cy="2885440"/>
          </a:xfrm>
          <a:prstGeom prst="rect">
            <a:avLst/>
          </a:prstGeom>
        </p:spPr>
      </p:pic>
      <p:sp>
        <p:nvSpPr>
          <p:cNvPr id="5" name="TextBox 4"/>
          <p:cNvSpPr txBox="1"/>
          <p:nvPr/>
        </p:nvSpPr>
        <p:spPr>
          <a:xfrm>
            <a:off x="3543300" y="1600200"/>
            <a:ext cx="903538" cy="369332"/>
          </a:xfrm>
          <a:prstGeom prst="rect">
            <a:avLst/>
          </a:prstGeom>
          <a:noFill/>
        </p:spPr>
        <p:txBody>
          <a:bodyPr wrap="none" rtlCol="0">
            <a:spAutoFit/>
          </a:bodyPr>
          <a:lstStyle/>
          <a:p>
            <a:r>
              <a:rPr lang="en-US" dirty="0"/>
              <a:t>Cortisol</a:t>
            </a:r>
          </a:p>
        </p:txBody>
      </p:sp>
      <p:sp>
        <p:nvSpPr>
          <p:cNvPr id="6" name="TextBox 5"/>
          <p:cNvSpPr txBox="1"/>
          <p:nvPr/>
        </p:nvSpPr>
        <p:spPr>
          <a:xfrm>
            <a:off x="7658101" y="1600200"/>
            <a:ext cx="1319893" cy="369332"/>
          </a:xfrm>
          <a:prstGeom prst="rect">
            <a:avLst/>
          </a:prstGeom>
          <a:noFill/>
        </p:spPr>
        <p:txBody>
          <a:bodyPr wrap="none" rtlCol="0">
            <a:spAutoFit/>
          </a:bodyPr>
          <a:lstStyle/>
          <a:p>
            <a:r>
              <a:rPr lang="en-US" dirty="0"/>
              <a:t>Epinephrine</a:t>
            </a:r>
          </a:p>
        </p:txBody>
      </p:sp>
    </p:spTree>
    <p:extLst>
      <p:ext uri="{BB962C8B-B14F-4D97-AF65-F5344CB8AC3E}">
        <p14:creationId xmlns:p14="http://schemas.microsoft.com/office/powerpoint/2010/main" val="1270553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1113</Words>
  <Application>Microsoft Macintosh PowerPoint</Application>
  <PresentationFormat>Widescreen</PresentationFormat>
  <Paragraphs>190</Paragraphs>
  <Slides>33</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Physiological Role of Stress</vt:lpstr>
      <vt:lpstr>Learning Objectives</vt:lpstr>
      <vt:lpstr>Inducers of Stress</vt:lpstr>
      <vt:lpstr>What is stress?</vt:lpstr>
      <vt:lpstr>Some Common Sources of Stress</vt:lpstr>
      <vt:lpstr>Effects of adverse childhood experiences on obesity</vt:lpstr>
      <vt:lpstr>Physiological Responses to Stress</vt:lpstr>
      <vt:lpstr>Adrenaline and Cortisol are Stress Hormones</vt:lpstr>
      <vt:lpstr>Metabolic Roles of Stress Hormones</vt:lpstr>
      <vt:lpstr>Physiological effects of cortisol</vt:lpstr>
      <vt:lpstr>Cortisol and Eating</vt:lpstr>
      <vt:lpstr>Effects of Chronic Stress on Appetite</vt:lpstr>
      <vt:lpstr>Some Variation in Stress-Eating Responses</vt:lpstr>
      <vt:lpstr>Associations between Stress and Weight Stigma</vt:lpstr>
      <vt:lpstr>Learning Objectives</vt:lpstr>
      <vt:lpstr>Exam Review</vt:lpstr>
      <vt:lpstr>PowerPoint Presentation</vt:lpstr>
      <vt:lpstr>Genetic vs Shared Environment</vt:lpstr>
      <vt:lpstr>PowerPoint Presentation</vt:lpstr>
      <vt:lpstr>PowerPoint Presentation</vt:lpstr>
      <vt:lpstr>PowerPoint Presentation</vt:lpstr>
      <vt:lpstr>PowerPoint Presentation</vt:lpstr>
      <vt:lpstr>PowerPoint Presentation</vt:lpstr>
      <vt:lpstr>PowerPoint Presentation</vt:lpstr>
      <vt:lpstr>Adaptive Changes with Weight Loss</vt:lpstr>
      <vt:lpstr>PowerPoint Presentation</vt:lpstr>
      <vt:lpstr>PowerPoint Presentation</vt:lpstr>
      <vt:lpstr>PowerPoint Presentation</vt:lpstr>
      <vt:lpstr>Some genes associated with obesity</vt:lpstr>
      <vt:lpstr>PowerPoint Presentation</vt:lpstr>
      <vt:lpstr>PowerPoint Presentation</vt:lpstr>
      <vt:lpstr>PowerPoint Presentation</vt:lpstr>
      <vt:lpstr>Short Answer Study Guide 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26</cp:revision>
  <cp:lastPrinted>2018-10-09T18:04:03Z</cp:lastPrinted>
  <dcterms:created xsi:type="dcterms:W3CDTF">2017-10-09T18:43:46Z</dcterms:created>
  <dcterms:modified xsi:type="dcterms:W3CDTF">2018-10-09T18:06:14Z</dcterms:modified>
</cp:coreProperties>
</file>